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jY5p-1CDr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C33C136-424D-4B9A-B6E8-084BA20C7D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Protonski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broj,nukleonski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broj i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izotopi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E338CF5C-D334-4180-821A-99ADFDEE62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Određivanje</a:t>
            </a:r>
            <a:r>
              <a:rPr lang="en-GB" dirty="0"/>
              <a:t> </a:t>
            </a:r>
            <a:r>
              <a:rPr lang="en-GB" dirty="0" err="1"/>
              <a:t>građe</a:t>
            </a:r>
            <a:r>
              <a:rPr lang="en-GB" dirty="0"/>
              <a:t> </a:t>
            </a:r>
            <a:r>
              <a:rPr lang="en-GB" dirty="0" err="1"/>
              <a:t>atoma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8028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F36B020-18A1-425E-A07E-7929368B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 </a:t>
            </a:r>
            <a:r>
              <a:rPr lang="en-GB" dirty="0" err="1"/>
              <a:t>primjerima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E5FD6C2-8293-4474-B236-942F6B300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Izotopi</a:t>
            </a:r>
            <a:r>
              <a:rPr lang="en-GB" dirty="0"/>
              <a:t> </a:t>
            </a:r>
            <a:r>
              <a:rPr lang="en-GB" dirty="0" err="1"/>
              <a:t>vodika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b="1" dirty="0"/>
              <a:t>      </a:t>
            </a:r>
            <a:r>
              <a:rPr lang="en-GB" b="1" baseline="30000" dirty="0"/>
              <a:t>1</a:t>
            </a:r>
            <a:r>
              <a:rPr lang="en-GB" b="1" dirty="0"/>
              <a:t>H</a:t>
            </a:r>
            <a:r>
              <a:rPr lang="en-GB" b="1" baseline="-25000" dirty="0"/>
              <a:t>1</a:t>
            </a:r>
            <a:r>
              <a:rPr lang="en-GB" b="1" dirty="0"/>
              <a:t>                         </a:t>
            </a:r>
            <a:r>
              <a:rPr lang="en-GB" b="1" baseline="30000" dirty="0"/>
              <a:t>2</a:t>
            </a:r>
            <a:r>
              <a:rPr lang="en-GB" b="1" dirty="0"/>
              <a:t>H</a:t>
            </a:r>
            <a:r>
              <a:rPr lang="en-GB" b="1" baseline="-25000" dirty="0"/>
              <a:t>1   </a:t>
            </a:r>
            <a:r>
              <a:rPr lang="en-GB" b="1" dirty="0"/>
              <a:t>                           </a:t>
            </a:r>
            <a:r>
              <a:rPr lang="en-GB" b="1" baseline="30000" dirty="0"/>
              <a:t>3</a:t>
            </a:r>
            <a:r>
              <a:rPr lang="en-GB" b="1" dirty="0"/>
              <a:t>H</a:t>
            </a:r>
            <a:r>
              <a:rPr lang="en-GB" b="1" baseline="-25000" dirty="0"/>
              <a:t>1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     </a:t>
            </a:r>
            <a:r>
              <a:rPr lang="en-GB" sz="1600" b="1" dirty="0" err="1"/>
              <a:t>Procij</a:t>
            </a:r>
            <a:r>
              <a:rPr lang="en-GB" sz="1600" b="1" dirty="0"/>
              <a:t>                     </a:t>
            </a:r>
            <a:r>
              <a:rPr lang="en-GB" sz="1600" b="1" dirty="0" err="1"/>
              <a:t>Deuterij</a:t>
            </a:r>
            <a:r>
              <a:rPr lang="en-GB" sz="1600" b="1" dirty="0"/>
              <a:t>                      </a:t>
            </a:r>
            <a:r>
              <a:rPr lang="en-GB" sz="1600" b="1" dirty="0" err="1"/>
              <a:t>Tricij</a:t>
            </a:r>
            <a:r>
              <a:rPr lang="en-GB" sz="1600" b="1" dirty="0"/>
              <a:t>  </a:t>
            </a:r>
          </a:p>
          <a:p>
            <a:pPr marL="0" indent="0">
              <a:buNone/>
            </a:pPr>
            <a:r>
              <a:rPr lang="en-GB" sz="1600" b="1" dirty="0"/>
              <a:t>      Z=1                        Z=1                              Z=1</a:t>
            </a:r>
          </a:p>
          <a:p>
            <a:pPr marL="0" indent="0">
              <a:buNone/>
            </a:pPr>
            <a:r>
              <a:rPr lang="en-GB" sz="1600" b="1" dirty="0"/>
              <a:t>      N (p+)=1                       N(p+)=1                                N(p+)=1</a:t>
            </a:r>
          </a:p>
          <a:p>
            <a:pPr marL="0" indent="0">
              <a:buNone/>
            </a:pPr>
            <a:r>
              <a:rPr lang="en-GB" sz="1600" b="1" dirty="0"/>
              <a:t>      N(e-)= 1                        N(e-)= 1                                N(e-) =1</a:t>
            </a:r>
          </a:p>
          <a:p>
            <a:pPr marL="0" indent="0">
              <a:buNone/>
            </a:pPr>
            <a:r>
              <a:rPr lang="en-GB" sz="1600" b="1" dirty="0"/>
              <a:t>      N(n)= 0                         N (n)= 1                                 N(n) = 2</a:t>
            </a:r>
          </a:p>
          <a:p>
            <a:pPr marL="0" indent="0">
              <a:buNone/>
            </a:pPr>
            <a:r>
              <a:rPr lang="en-GB" sz="1600" b="1" dirty="0"/>
              <a:t>        A= 1                              A= 2                                       A= 3</a:t>
            </a:r>
          </a:p>
        </p:txBody>
      </p:sp>
    </p:spTree>
    <p:extLst>
      <p:ext uri="{BB962C8B-B14F-4D97-AF65-F5344CB8AC3E}">
        <p14:creationId xmlns:p14="http://schemas.microsoft.com/office/powerpoint/2010/main" xmlns="" val="3686699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3879FA5-2EB0-45D1-96CB-C67D5691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Izotopi</a:t>
            </a:r>
            <a:r>
              <a:rPr lang="en-GB" dirty="0"/>
              <a:t> </a:t>
            </a:r>
            <a:r>
              <a:rPr lang="en-GB" dirty="0" err="1"/>
              <a:t>ugljika</a:t>
            </a:r>
            <a:r>
              <a:rPr lang="en-GB" dirty="0"/>
              <a:t>  (C) </a:t>
            </a:r>
            <a:r>
              <a:rPr lang="en-GB" dirty="0" err="1"/>
              <a:t>ispuni</a:t>
            </a:r>
            <a:r>
              <a:rPr lang="en-GB" dirty="0"/>
              <a:t> </a:t>
            </a:r>
            <a:r>
              <a:rPr lang="en-GB" dirty="0" err="1"/>
              <a:t>tablicu</a:t>
            </a:r>
            <a:endParaRPr lang="en-GB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xmlns="" id="{AFCE5F33-A405-43A4-9450-7DEEE14883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2137708"/>
              </p:ext>
            </p:extLst>
          </p:nvPr>
        </p:nvGraphicFramePr>
        <p:xfrm>
          <a:off x="2589213" y="2133600"/>
          <a:ext cx="8915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>
                  <a:extLst>
                    <a:ext uri="{9D8B030D-6E8A-4147-A177-3AD203B41FA5}">
                      <a16:colId xmlns:a16="http://schemas.microsoft.com/office/drawing/2014/main" xmlns="" val="1717275351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xmlns="" val="1430738681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xmlns="" val="3729444302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xmlns="" val="3347401608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xmlns="" val="3461822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Protonski</a:t>
                      </a:r>
                      <a:r>
                        <a:rPr lang="en-GB" dirty="0"/>
                        <a:t> broj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Maseni broj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N(p+)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N(n)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N(e-)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320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152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571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22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3577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A46F010-D160-4609-8979-FFD8C1EA6C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38921E8-36C8-4C22-B0CA-22B3AE3E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en-GB" dirty="0" err="1"/>
              <a:t>Zadaci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1B8C4F6-C3AC-4C94-8EC7-E4F7B7E9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0B789310-9859-4942-98C8-3D2F12AAA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FE9E5460-2AA9-4786-B69C-23DBEF356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xmlns="" id="{E344A2AF-3860-4427-B13E-98021C17AB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xmlns="" id="{DDBDD44E-1DC0-48AB-8FEC-E098D9197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xmlns="" id="{3151FF3E-5E3F-4D82-A684-0003BACEA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xmlns="" id="{C6CBF27E-7F0C-4489-95A7-82DE1C046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xmlns="" id="{233BE304-221E-425E-A484-4B2E5F405B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xmlns="" id="{10D5734E-EAEA-4A08-86A9-39BD5563EC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xmlns="" id="{4D47FE86-98D1-4E35-86E4-16E9A19A64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xmlns="" id="{F00661F9-B224-4DB1-8EFB-ABF9402BD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xmlns="" id="{679DCB4E-8D36-4B7A-AF0C-8399F113AE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xmlns="" id="{4FAD51F6-D24C-4FD6-BEAE-41F0E5A825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xmlns="" id="{87AC773F-6D31-458A-9DD7-76566C8A9C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6F1CEC7A-E419-4950-AA57-B00546C29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xmlns="" id="{7AE7DCD1-5235-45E8-B229-15A3E3962E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xmlns="" id="{C82E58C3-65A5-4079-BF94-E675AA410C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xmlns="" id="{7AABE1FA-6DC8-4A47-AC5C-F05B9C111C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xmlns="" id="{17BB7298-8900-4C67-B800-BD241F019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xmlns="" id="{EE3442F8-53C2-490C-94EF-E423ECB95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xmlns="" id="{3DBEA916-8B10-493A-8CBF-9B5FA2A4A0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xmlns="" id="{248DB27B-F9EA-4F81-A746-7D57B768E0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xmlns="" id="{998E5C90-2A81-4013-AE09-2023B4407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xmlns="" id="{86A8318B-7607-4519-8EEB-C7DD509653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xmlns="" id="{5009FB1B-4865-45DB-8727-F012E3ACA5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xmlns="" id="{5B209B64-3A98-4B1A-857A-2368AFED6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xmlns="" id="{EB3B5D03-7AE3-411C-A820-6844E7D0C6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xmlns="" id="{91328346-8BAD-4616-B50B-5CFDA5648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2B0A576-8FAD-4935-9FD1-D1BACED04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en-GB" dirty="0"/>
              <a:t>Za </a:t>
            </a:r>
            <a:r>
              <a:rPr lang="en-GB" dirty="0" err="1"/>
              <a:t>kraj</a:t>
            </a:r>
            <a:r>
              <a:rPr lang="en-GB" dirty="0"/>
              <a:t>: </a:t>
            </a:r>
            <a:r>
              <a:rPr lang="en-GB" b="1" dirty="0" err="1"/>
              <a:t>sliku</a:t>
            </a:r>
            <a:r>
              <a:rPr lang="en-GB" b="1" dirty="0"/>
              <a:t> </a:t>
            </a:r>
            <a:r>
              <a:rPr lang="en-GB" b="1" dirty="0" err="1"/>
              <a:t>rješenja</a:t>
            </a:r>
            <a:r>
              <a:rPr lang="en-GB" b="1" dirty="0"/>
              <a:t> </a:t>
            </a:r>
            <a:r>
              <a:rPr lang="en-GB" b="1" dirty="0" err="1"/>
              <a:t>zadataka</a:t>
            </a:r>
            <a:r>
              <a:rPr lang="en-GB" b="1" dirty="0"/>
              <a:t> iz </a:t>
            </a:r>
            <a:r>
              <a:rPr lang="en-GB" b="1" dirty="0" err="1"/>
              <a:t>prezentacije</a:t>
            </a:r>
            <a:r>
              <a:rPr lang="en-GB" b="1" dirty="0"/>
              <a:t> ( </a:t>
            </a:r>
            <a:r>
              <a:rPr lang="en-GB" b="1" dirty="0" err="1"/>
              <a:t>tablica</a:t>
            </a:r>
            <a:r>
              <a:rPr lang="en-GB" b="1" dirty="0"/>
              <a:t> 1. i 2) te </a:t>
            </a:r>
            <a:r>
              <a:rPr lang="en-GB" b="1" dirty="0" err="1"/>
              <a:t>izotopi</a:t>
            </a:r>
            <a:r>
              <a:rPr lang="en-GB" b="1" dirty="0"/>
              <a:t> </a:t>
            </a:r>
            <a:r>
              <a:rPr lang="en-GB" b="1" dirty="0" err="1"/>
              <a:t>ugljika</a:t>
            </a:r>
            <a:r>
              <a:rPr lang="en-GB" b="1" dirty="0"/>
              <a:t>  </a:t>
            </a:r>
            <a:r>
              <a:rPr lang="en-GB" b="1" dirty="0" err="1"/>
              <a:t>tablica</a:t>
            </a:r>
            <a:r>
              <a:rPr lang="en-GB" b="1" dirty="0"/>
              <a:t> 3 .</a:t>
            </a:r>
            <a:r>
              <a:rPr lang="en-GB" b="1" dirty="0" err="1"/>
              <a:t>pošaljite</a:t>
            </a:r>
            <a:r>
              <a:rPr lang="en-GB" b="1" dirty="0"/>
              <a:t> u </a:t>
            </a:r>
            <a:r>
              <a:rPr lang="en-GB" b="1" dirty="0" err="1"/>
              <a:t>virtulanu</a:t>
            </a:r>
            <a:r>
              <a:rPr lang="en-GB" b="1" dirty="0"/>
              <a:t> </a:t>
            </a:r>
            <a:r>
              <a:rPr lang="en-GB" b="1" dirty="0" err="1"/>
              <a:t>učionicu</a:t>
            </a:r>
            <a:endParaRPr lang="en-GB" b="1" dirty="0"/>
          </a:p>
          <a:p>
            <a:endParaRPr lang="en-GB" dirty="0"/>
          </a:p>
          <a:p>
            <a:r>
              <a:rPr lang="en-GB" b="1" dirty="0"/>
              <a:t>za </a:t>
            </a:r>
            <a:r>
              <a:rPr lang="en-GB" b="1" dirty="0" err="1"/>
              <a:t>vježbu</a:t>
            </a:r>
            <a:r>
              <a:rPr lang="en-GB" b="1" dirty="0"/>
              <a:t> </a:t>
            </a:r>
            <a:r>
              <a:rPr lang="en-GB" b="1" dirty="0" err="1"/>
              <a:t>riješite</a:t>
            </a:r>
            <a:r>
              <a:rPr lang="en-GB" b="1" dirty="0"/>
              <a:t> </a:t>
            </a:r>
            <a:r>
              <a:rPr lang="en-GB" b="1" dirty="0" err="1"/>
              <a:t>zadatke</a:t>
            </a:r>
            <a:r>
              <a:rPr lang="en-GB" b="1" dirty="0"/>
              <a:t> iz </a:t>
            </a:r>
            <a:r>
              <a:rPr lang="en-GB" b="1" dirty="0" err="1"/>
              <a:t>radne</a:t>
            </a:r>
            <a:r>
              <a:rPr lang="en-GB" b="1" dirty="0"/>
              <a:t> </a:t>
            </a:r>
            <a:r>
              <a:rPr lang="en-GB" b="1" dirty="0" err="1"/>
              <a:t>bilježnice</a:t>
            </a:r>
            <a:r>
              <a:rPr lang="en-GB" b="1" dirty="0"/>
              <a:t> s 52. (z 3.9. i 10) i 53.stranice (z.4)</a:t>
            </a:r>
          </a:p>
          <a:p>
            <a:r>
              <a:rPr lang="en-GB" dirty="0" err="1"/>
              <a:t>Pogledajte</a:t>
            </a:r>
            <a:r>
              <a:rPr lang="en-GB" dirty="0"/>
              <a:t> </a:t>
            </a:r>
            <a:r>
              <a:rPr lang="en-GB" dirty="0" err="1"/>
              <a:t>sadržaj</a:t>
            </a:r>
            <a:r>
              <a:rPr lang="en-GB" dirty="0"/>
              <a:t> s </a:t>
            </a:r>
            <a:r>
              <a:rPr lang="en-GB" dirty="0" err="1"/>
              <a:t>poveznice</a:t>
            </a:r>
            <a:r>
              <a:rPr lang="en-GB" dirty="0"/>
              <a:t>: (What are isotopes?)</a:t>
            </a:r>
          </a:p>
          <a:p>
            <a:r>
              <a:rPr lang="en-GB" b="1" dirty="0">
                <a:hlinkClick r:id="rId2"/>
              </a:rPr>
              <a:t>https://www.youtube.com/watch?v=xjY5p-1CDr8</a:t>
            </a:r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82166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A12C68E-1B9C-4561-A42C-FDB0CA07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2">
                    <a:lumMod val="75000"/>
                  </a:schemeClr>
                </a:solidFill>
              </a:rPr>
              <a:t>Ponovimo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5443A750-FA5F-4B6C-AE17-85940306C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2">
                    <a:lumMod val="75000"/>
                  </a:schemeClr>
                </a:solidFill>
              </a:rPr>
              <a:t>Kemijski element je vrsta tvari koja se sastoji od atoma s istim protonski ili rednim brojem</a:t>
            </a:r>
          </a:p>
          <a:p>
            <a:r>
              <a:rPr lang="en-GB">
                <a:solidFill>
                  <a:schemeClr val="tx2">
                    <a:lumMod val="75000"/>
                  </a:schemeClr>
                </a:solidFill>
              </a:rPr>
              <a:t>Protonski,atomski ili redni broj označava koliko je protona (p+) u jezgri I elektrona (e-) u elektronskom omotaču.</a:t>
            </a:r>
          </a:p>
          <a:p>
            <a:r>
              <a:rPr lang="en-GB">
                <a:solidFill>
                  <a:schemeClr val="tx2">
                    <a:lumMod val="75000"/>
                  </a:schemeClr>
                </a:solidFill>
              </a:rPr>
              <a:t>Budući je atom neutralan broj protona I elektrona je isti.</a:t>
            </a:r>
          </a:p>
          <a:p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PROTONSKI BROJ OZNAČAVAMO SLOVOM Z </a:t>
            </a:r>
          </a:p>
          <a:p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Z= N(p+)=N(e-)</a:t>
            </a:r>
          </a:p>
          <a:p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Primjeri: </a:t>
            </a:r>
          </a:p>
          <a:p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1. P je kemijski simbol za element fosfor I predstavlja 1 atom tog elementa.Protonski broj fosfora Z=15. Znači atom fosfora u jezgri ima 15 protona (15 p+) a u elektronskom omotaču 15 elektrona (15e-).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75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9937DD3-8C9C-4E3A-A544-15DE855B2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2">
                    <a:lumMod val="75000"/>
                  </a:schemeClr>
                </a:solidFill>
                <a:latin typeface="+mn-lt"/>
              </a:rPr>
              <a:t>Odnos mase subatomskih čestica i maseni broj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8813E56-C1A8-40F9-8497-BD5C9CC6B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2">
                    <a:lumMod val="75000"/>
                  </a:schemeClr>
                </a:solidFill>
              </a:rPr>
              <a:t>Masa protona približno je jednaka masi neutrona, dok je masa elektrona otprilike 2000 puta manja.</a:t>
            </a:r>
          </a:p>
          <a:p>
            <a:r>
              <a:rPr lang="en-GB">
                <a:solidFill>
                  <a:schemeClr val="tx2">
                    <a:lumMod val="75000"/>
                  </a:schemeClr>
                </a:solidFill>
              </a:rPr>
              <a:t>Ukupna masa atoma ovisi o broju protona i neutrona</a:t>
            </a:r>
          </a:p>
          <a:p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UKUPAN BROJ PROTONA I NEUTRONA U JEZGRI  ZOVEMO MASENI ILI NUKLEONSKI BROJ</a:t>
            </a:r>
            <a:r>
              <a:rPr lang="en-GB">
                <a:solidFill>
                  <a:schemeClr val="tx2">
                    <a:lumMod val="75000"/>
                  </a:schemeClr>
                </a:solidFill>
              </a:rPr>
              <a:t>. (zašto nukleonski? Prisjeti se: jezgra = nucleus, čestice u jezgri = nukleoni)</a:t>
            </a:r>
          </a:p>
          <a:p>
            <a:r>
              <a:rPr lang="pt-BR" b="1">
                <a:solidFill>
                  <a:schemeClr val="tx2">
                    <a:lumMod val="75000"/>
                  </a:schemeClr>
                </a:solidFill>
              </a:rPr>
              <a:t>A = N(p+)+ N (n) ( slovom A označavamo maseni ili nukleonski broj)</a:t>
            </a:r>
          </a:p>
          <a:p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69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FE08D8-CEA0-461E-870A-02CD15D9B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A7E9B2F-E697-447B-AB95-4387BD67A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Primjeri zadataka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xmlns="" id="{2B982904-A46E-41DF-BA98-61E2300C7D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27018161-547E-48F7-A0D9-272C9EA5B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BD9987A-234F-49C6-AAD2-FC4E75843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en-GB" dirty="0"/>
              <a:t>1.U </a:t>
            </a:r>
            <a:r>
              <a:rPr lang="en-GB" dirty="0" err="1"/>
              <a:t>jezgri</a:t>
            </a:r>
            <a:r>
              <a:rPr lang="en-GB" dirty="0"/>
              <a:t> </a:t>
            </a:r>
            <a:r>
              <a:rPr lang="en-GB" dirty="0" err="1"/>
              <a:t>atoma</a:t>
            </a:r>
            <a:r>
              <a:rPr lang="en-GB" dirty="0"/>
              <a:t> </a:t>
            </a:r>
            <a:r>
              <a:rPr lang="en-GB" dirty="0" err="1"/>
              <a:t>nekog</a:t>
            </a:r>
            <a:r>
              <a:rPr lang="en-GB" dirty="0"/>
              <a:t> </a:t>
            </a:r>
            <a:r>
              <a:rPr lang="en-GB" dirty="0" err="1"/>
              <a:t>elementa</a:t>
            </a:r>
            <a:r>
              <a:rPr lang="en-GB" dirty="0"/>
              <a:t> </a:t>
            </a:r>
            <a:r>
              <a:rPr lang="en-GB" dirty="0" err="1"/>
              <a:t>nalazi</a:t>
            </a:r>
            <a:r>
              <a:rPr lang="en-GB" dirty="0"/>
              <a:t> se 6 </a:t>
            </a:r>
            <a:r>
              <a:rPr lang="en-GB" dirty="0" err="1"/>
              <a:t>protona</a:t>
            </a:r>
            <a:r>
              <a:rPr lang="en-GB" dirty="0"/>
              <a:t> i 6 </a:t>
            </a:r>
            <a:r>
              <a:rPr lang="en-GB" dirty="0" err="1"/>
              <a:t>neutrona.Odredi</a:t>
            </a:r>
            <a:r>
              <a:rPr lang="en-GB" dirty="0"/>
              <a:t> maseni broj tog </a:t>
            </a:r>
            <a:r>
              <a:rPr lang="en-GB" dirty="0" err="1"/>
              <a:t>elementa</a:t>
            </a:r>
            <a:r>
              <a:rPr lang="en-GB" dirty="0"/>
              <a:t>. Na </a:t>
            </a:r>
            <a:r>
              <a:rPr lang="en-GB" dirty="0" err="1"/>
              <a:t>temelju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</a:t>
            </a:r>
            <a:r>
              <a:rPr lang="en-GB" dirty="0" err="1"/>
              <a:t>odredi</a:t>
            </a:r>
            <a:r>
              <a:rPr lang="en-GB" dirty="0"/>
              <a:t> </a:t>
            </a:r>
            <a:r>
              <a:rPr lang="en-GB" dirty="0" err="1"/>
              <a:t>protonski</a:t>
            </a:r>
            <a:r>
              <a:rPr lang="en-GB" dirty="0"/>
              <a:t> </a:t>
            </a:r>
            <a:r>
              <a:rPr lang="en-GB" dirty="0" err="1"/>
              <a:t>broj,broj</a:t>
            </a:r>
            <a:r>
              <a:rPr lang="en-GB" dirty="0"/>
              <a:t> </a:t>
            </a:r>
            <a:r>
              <a:rPr lang="en-GB" dirty="0" err="1"/>
              <a:t>elektrona</a:t>
            </a:r>
            <a:r>
              <a:rPr lang="en-GB" dirty="0"/>
              <a:t> i </a:t>
            </a:r>
            <a:r>
              <a:rPr lang="en-GB" dirty="0" err="1"/>
              <a:t>napiši</a:t>
            </a:r>
            <a:r>
              <a:rPr lang="en-GB" dirty="0"/>
              <a:t> </a:t>
            </a:r>
            <a:r>
              <a:rPr lang="en-GB" dirty="0" err="1"/>
              <a:t>kemijski</a:t>
            </a:r>
            <a:r>
              <a:rPr lang="en-GB" dirty="0"/>
              <a:t> symbol </a:t>
            </a:r>
            <a:r>
              <a:rPr lang="en-GB" dirty="0" err="1"/>
              <a:t>elementa</a:t>
            </a:r>
            <a:r>
              <a:rPr lang="en-GB" dirty="0"/>
              <a:t>:</a:t>
            </a:r>
          </a:p>
          <a:p>
            <a:r>
              <a:rPr lang="en-GB" dirty="0" err="1"/>
              <a:t>Pišemo</a:t>
            </a:r>
            <a:r>
              <a:rPr lang="en-GB" dirty="0"/>
              <a:t>:  N(p+)=6      N(n)= 6</a:t>
            </a:r>
          </a:p>
          <a:p>
            <a:pPr marL="0" indent="0">
              <a:buNone/>
            </a:pPr>
            <a:r>
              <a:rPr lang="en-GB" dirty="0"/>
              <a:t>Maseni broj tog </a:t>
            </a:r>
            <a:r>
              <a:rPr lang="en-GB" dirty="0" err="1"/>
              <a:t>elementa</a:t>
            </a:r>
            <a:r>
              <a:rPr lang="en-GB" dirty="0"/>
              <a:t> je A= N(p+) + N(n)= 6+6=12</a:t>
            </a:r>
          </a:p>
          <a:p>
            <a:r>
              <a:rPr lang="en-GB" dirty="0"/>
              <a:t>Ako je broj </a:t>
            </a:r>
            <a:r>
              <a:rPr lang="en-GB" dirty="0" err="1"/>
              <a:t>protona</a:t>
            </a:r>
            <a:r>
              <a:rPr lang="en-GB" dirty="0"/>
              <a:t> N(p+)=6, broj </a:t>
            </a:r>
            <a:r>
              <a:rPr lang="en-GB" dirty="0" err="1"/>
              <a:t>elektrona</a:t>
            </a:r>
            <a:r>
              <a:rPr lang="en-GB" dirty="0"/>
              <a:t> N(e-)=6 </a:t>
            </a:r>
            <a:r>
              <a:rPr lang="en-GB" dirty="0" err="1"/>
              <a:t>jer</a:t>
            </a:r>
            <a:r>
              <a:rPr lang="en-GB" dirty="0"/>
              <a:t> je atom </a:t>
            </a:r>
            <a:r>
              <a:rPr lang="en-GB" dirty="0" err="1"/>
              <a:t>neutralan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Protonski</a:t>
            </a:r>
            <a:r>
              <a:rPr lang="en-GB" dirty="0"/>
              <a:t> broj je </a:t>
            </a:r>
            <a:r>
              <a:rPr lang="en-GB" dirty="0" err="1"/>
              <a:t>također</a:t>
            </a:r>
            <a:r>
              <a:rPr lang="en-GB" dirty="0"/>
              <a:t> 6 </a:t>
            </a:r>
            <a:r>
              <a:rPr lang="en-GB" dirty="0" err="1"/>
              <a:t>budući</a:t>
            </a:r>
            <a:r>
              <a:rPr lang="en-GB" dirty="0"/>
              <a:t> da </a:t>
            </a:r>
            <a:r>
              <a:rPr lang="en-GB" dirty="0" err="1"/>
              <a:t>označava</a:t>
            </a:r>
            <a:r>
              <a:rPr lang="en-GB" dirty="0"/>
              <a:t> </a:t>
            </a:r>
            <a:r>
              <a:rPr lang="en-GB" dirty="0" err="1"/>
              <a:t>koliko</a:t>
            </a:r>
            <a:r>
              <a:rPr lang="en-GB" dirty="0"/>
              <a:t> atom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protona</a:t>
            </a:r>
            <a:r>
              <a:rPr lang="en-GB" dirty="0"/>
              <a:t> I </a:t>
            </a:r>
            <a:r>
              <a:rPr lang="en-GB" dirty="0" err="1"/>
              <a:t>elektrona</a:t>
            </a:r>
            <a:r>
              <a:rPr lang="en-GB" dirty="0"/>
              <a:t>.  Pa </a:t>
            </a:r>
            <a:r>
              <a:rPr lang="en-GB" dirty="0" err="1"/>
              <a:t>pišemo</a:t>
            </a:r>
            <a:r>
              <a:rPr lang="en-GB" dirty="0"/>
              <a:t> Z=6</a:t>
            </a:r>
          </a:p>
          <a:p>
            <a:r>
              <a:rPr lang="en-GB" dirty="0" err="1"/>
              <a:t>Sljedeći</a:t>
            </a:r>
            <a:r>
              <a:rPr lang="en-GB" dirty="0"/>
              <a:t> </a:t>
            </a:r>
            <a:r>
              <a:rPr lang="en-GB" dirty="0" err="1"/>
              <a:t>korak</a:t>
            </a:r>
            <a:r>
              <a:rPr lang="en-GB" dirty="0"/>
              <a:t>: </a:t>
            </a:r>
            <a:r>
              <a:rPr lang="en-GB" dirty="0" err="1"/>
              <a:t>potražimo</a:t>
            </a:r>
            <a:r>
              <a:rPr lang="en-GB" dirty="0"/>
              <a:t> u </a:t>
            </a:r>
            <a:r>
              <a:rPr lang="en-GB" dirty="0" err="1"/>
              <a:t>periodnom</a:t>
            </a:r>
            <a:r>
              <a:rPr lang="en-GB" dirty="0"/>
              <a:t> </a:t>
            </a:r>
            <a:r>
              <a:rPr lang="en-GB" dirty="0" err="1"/>
              <a:t>sustavu</a:t>
            </a:r>
            <a:r>
              <a:rPr lang="en-GB" dirty="0"/>
              <a:t> elemenata </a:t>
            </a:r>
            <a:r>
              <a:rPr lang="en-GB" dirty="0" err="1"/>
              <a:t>kemijski</a:t>
            </a:r>
            <a:r>
              <a:rPr lang="en-GB" dirty="0"/>
              <a:t> element </a:t>
            </a:r>
            <a:r>
              <a:rPr lang="en-GB" dirty="0" err="1"/>
              <a:t>kojemu</a:t>
            </a:r>
            <a:r>
              <a:rPr lang="en-GB" dirty="0"/>
              <a:t> je </a:t>
            </a:r>
            <a:r>
              <a:rPr lang="en-GB" dirty="0" err="1"/>
              <a:t>protonski</a:t>
            </a:r>
            <a:r>
              <a:rPr lang="en-GB" dirty="0"/>
              <a:t> broj 6 a maseni broj 12. Ako </a:t>
            </a:r>
            <a:r>
              <a:rPr lang="en-GB" dirty="0" err="1"/>
              <a:t>ste</a:t>
            </a:r>
            <a:r>
              <a:rPr lang="en-GB" dirty="0"/>
              <a:t> dobro </a:t>
            </a:r>
            <a:r>
              <a:rPr lang="en-GB" dirty="0" err="1"/>
              <a:t>potražili</a:t>
            </a:r>
            <a:r>
              <a:rPr lang="en-GB" dirty="0"/>
              <a:t> </a:t>
            </a:r>
            <a:r>
              <a:rPr lang="en-GB" dirty="0" err="1"/>
              <a:t>kemijski</a:t>
            </a:r>
            <a:r>
              <a:rPr lang="en-GB" dirty="0"/>
              <a:t> element </a:t>
            </a:r>
            <a:r>
              <a:rPr lang="en-GB" dirty="0" err="1"/>
              <a:t>kojeg</a:t>
            </a:r>
            <a:r>
              <a:rPr lang="en-GB" dirty="0"/>
              <a:t> </a:t>
            </a:r>
            <a:r>
              <a:rPr lang="en-GB" dirty="0" err="1"/>
              <a:t>tražimo</a:t>
            </a:r>
            <a:r>
              <a:rPr lang="en-GB" dirty="0"/>
              <a:t> je </a:t>
            </a:r>
            <a:r>
              <a:rPr lang="en-GB" dirty="0" err="1"/>
              <a:t>ugljik</a:t>
            </a:r>
            <a:r>
              <a:rPr lang="en-GB" dirty="0"/>
              <a:t> C.  </a:t>
            </a:r>
          </a:p>
        </p:txBody>
      </p:sp>
    </p:spTree>
    <p:extLst>
      <p:ext uri="{BB962C8B-B14F-4D97-AF65-F5344CB8AC3E}">
        <p14:creationId xmlns:p14="http://schemas.microsoft.com/office/powerpoint/2010/main" xmlns="" val="245297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FE08D8-CEA0-461E-870A-02CD15D9B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404C1A8-F482-43E8-97EC-B235E4AAC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Primjer 2.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xmlns="" id="{2B982904-A46E-41DF-BA98-61E2300C7D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27018161-547E-48F7-A0D9-272C9EA5B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91F7A09-6D50-41D6-839C-6E756D818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1.Koliko je </a:t>
            </a:r>
            <a:r>
              <a:rPr lang="en-GB" dirty="0" err="1"/>
              <a:t>neutrona</a:t>
            </a:r>
            <a:r>
              <a:rPr lang="en-GB" dirty="0"/>
              <a:t> u </a:t>
            </a:r>
            <a:r>
              <a:rPr lang="en-GB" dirty="0" err="1"/>
              <a:t>atomu</a:t>
            </a:r>
            <a:r>
              <a:rPr lang="en-GB" dirty="0"/>
              <a:t> </a:t>
            </a:r>
            <a:r>
              <a:rPr lang="en-GB" dirty="0" err="1"/>
              <a:t>kalija</a:t>
            </a:r>
            <a:r>
              <a:rPr lang="en-GB" dirty="0"/>
              <a:t> (</a:t>
            </a:r>
            <a:r>
              <a:rPr lang="en-GB" dirty="0" err="1"/>
              <a:t>kemijski</a:t>
            </a:r>
            <a:r>
              <a:rPr lang="en-GB" dirty="0"/>
              <a:t> </a:t>
            </a:r>
            <a:r>
              <a:rPr lang="en-GB" dirty="0" err="1"/>
              <a:t>simbol</a:t>
            </a:r>
            <a:r>
              <a:rPr lang="en-GB" dirty="0"/>
              <a:t> K) ako je </a:t>
            </a:r>
            <a:r>
              <a:rPr lang="en-GB" dirty="0" err="1"/>
              <a:t>protonski</a:t>
            </a:r>
            <a:r>
              <a:rPr lang="en-GB" dirty="0"/>
              <a:t> broj Z=19, a maseni broj A=39.</a:t>
            </a:r>
          </a:p>
          <a:p>
            <a:pPr marL="0" indent="0">
              <a:buNone/>
            </a:pPr>
            <a:r>
              <a:rPr lang="en-GB" dirty="0" err="1"/>
              <a:t>Idemo</a:t>
            </a:r>
            <a:r>
              <a:rPr lang="en-GB" dirty="0"/>
              <a:t> </a:t>
            </a:r>
            <a:r>
              <a:rPr lang="en-GB" dirty="0" err="1"/>
              <a:t>redom</a:t>
            </a:r>
            <a:r>
              <a:rPr lang="en-GB" dirty="0"/>
              <a:t>: </a:t>
            </a:r>
            <a:r>
              <a:rPr lang="en-GB" dirty="0" err="1"/>
              <a:t>Protonski</a:t>
            </a:r>
            <a:r>
              <a:rPr lang="en-GB" dirty="0"/>
              <a:t> broj Z= N(p+)=N(e-) </a:t>
            </a:r>
            <a:r>
              <a:rPr lang="en-GB" dirty="0" err="1"/>
              <a:t>Dakle</a:t>
            </a:r>
            <a:r>
              <a:rPr lang="en-GB" dirty="0"/>
              <a:t> ako je </a:t>
            </a:r>
            <a:r>
              <a:rPr lang="en-GB" dirty="0" err="1"/>
              <a:t>protonski</a:t>
            </a:r>
            <a:r>
              <a:rPr lang="en-GB" dirty="0"/>
              <a:t> broj </a:t>
            </a:r>
            <a:r>
              <a:rPr lang="en-GB" dirty="0" err="1"/>
              <a:t>kalija</a:t>
            </a:r>
            <a:r>
              <a:rPr lang="en-GB" dirty="0"/>
              <a:t> 19, atom </a:t>
            </a:r>
            <a:r>
              <a:rPr lang="en-GB" dirty="0" err="1"/>
              <a:t>kalija</a:t>
            </a:r>
            <a:r>
              <a:rPr lang="en-GB" dirty="0"/>
              <a:t> </a:t>
            </a:r>
            <a:r>
              <a:rPr lang="en-GB" dirty="0" err="1"/>
              <a:t>sadrži</a:t>
            </a:r>
            <a:r>
              <a:rPr lang="en-GB" dirty="0"/>
              <a:t> 19 </a:t>
            </a:r>
            <a:r>
              <a:rPr lang="en-GB" dirty="0" err="1"/>
              <a:t>protona</a:t>
            </a:r>
            <a:r>
              <a:rPr lang="en-GB" dirty="0"/>
              <a:t> ( 19p+) i 19 </a:t>
            </a:r>
            <a:r>
              <a:rPr lang="en-GB" dirty="0" err="1"/>
              <a:t>elektrona</a:t>
            </a:r>
            <a:r>
              <a:rPr lang="en-GB" dirty="0"/>
              <a:t> ( 19e-)</a:t>
            </a:r>
          </a:p>
          <a:p>
            <a:pPr marL="0" indent="0">
              <a:buNone/>
            </a:pPr>
            <a:r>
              <a:rPr lang="en-GB" dirty="0"/>
              <a:t>Maseni broj </a:t>
            </a:r>
            <a:r>
              <a:rPr lang="en-GB" dirty="0" err="1"/>
              <a:t>kalija</a:t>
            </a:r>
            <a:r>
              <a:rPr lang="en-GB" dirty="0"/>
              <a:t> A= 39   </a:t>
            </a:r>
            <a:r>
              <a:rPr lang="en-GB" dirty="0" err="1"/>
              <a:t>Napišemo</a:t>
            </a:r>
            <a:r>
              <a:rPr lang="en-GB" dirty="0"/>
              <a:t> </a:t>
            </a:r>
            <a:r>
              <a:rPr lang="en-GB" dirty="0" err="1"/>
              <a:t>izraz</a:t>
            </a:r>
            <a:r>
              <a:rPr lang="en-GB" dirty="0"/>
              <a:t> za maseni broj </a:t>
            </a:r>
          </a:p>
          <a:p>
            <a:pPr marL="0" indent="0">
              <a:buNone/>
            </a:pPr>
            <a:r>
              <a:rPr lang="en-GB" dirty="0"/>
              <a:t>A= N(p+)+ N(n)  </a:t>
            </a:r>
            <a:r>
              <a:rPr lang="en-GB" dirty="0" err="1"/>
              <a:t>Upišemo</a:t>
            </a:r>
            <a:r>
              <a:rPr lang="en-GB" dirty="0"/>
              <a:t> </a:t>
            </a:r>
            <a:r>
              <a:rPr lang="en-GB" dirty="0" err="1"/>
              <a:t>poznate</a:t>
            </a:r>
            <a:r>
              <a:rPr lang="en-GB" dirty="0"/>
              <a:t> </a:t>
            </a:r>
            <a:r>
              <a:rPr lang="en-GB" dirty="0" err="1"/>
              <a:t>podatke</a:t>
            </a:r>
            <a:r>
              <a:rPr lang="en-GB" dirty="0"/>
              <a:t> 39= 19 + ?</a:t>
            </a:r>
          </a:p>
          <a:p>
            <a:pPr marL="0" indent="0">
              <a:buNone/>
            </a:pPr>
            <a:r>
              <a:rPr lang="en-GB" dirty="0"/>
              <a:t>  Broj </a:t>
            </a:r>
            <a:r>
              <a:rPr lang="en-GB" dirty="0" err="1"/>
              <a:t>neutrona</a:t>
            </a:r>
            <a:r>
              <a:rPr lang="en-GB" dirty="0"/>
              <a:t> u </a:t>
            </a:r>
            <a:r>
              <a:rPr lang="en-GB" dirty="0" err="1"/>
              <a:t>atomu</a:t>
            </a:r>
            <a:r>
              <a:rPr lang="en-GB" dirty="0"/>
              <a:t> </a:t>
            </a:r>
            <a:r>
              <a:rPr lang="en-GB" dirty="0" err="1"/>
              <a:t>kalija</a:t>
            </a:r>
            <a:r>
              <a:rPr lang="en-GB" dirty="0"/>
              <a:t> </a:t>
            </a:r>
            <a:r>
              <a:rPr lang="en-GB" dirty="0" err="1"/>
              <a:t>dobiijemo</a:t>
            </a:r>
            <a:r>
              <a:rPr lang="en-GB" dirty="0"/>
              <a:t> </a:t>
            </a:r>
            <a:r>
              <a:rPr lang="en-GB" dirty="0" err="1"/>
              <a:t>tako</a:t>
            </a:r>
            <a:r>
              <a:rPr lang="en-GB" dirty="0"/>
              <a:t> da od </a:t>
            </a:r>
            <a:r>
              <a:rPr lang="en-GB" dirty="0" err="1"/>
              <a:t>masenog</a:t>
            </a:r>
            <a:r>
              <a:rPr lang="en-GB" dirty="0"/>
              <a:t> </a:t>
            </a:r>
            <a:r>
              <a:rPr lang="en-GB" dirty="0" err="1"/>
              <a:t>broja</a:t>
            </a:r>
            <a:r>
              <a:rPr lang="en-GB" dirty="0"/>
              <a:t> (39) </a:t>
            </a:r>
            <a:r>
              <a:rPr lang="en-GB" dirty="0" err="1"/>
              <a:t>oduzmemo</a:t>
            </a:r>
            <a:r>
              <a:rPr lang="en-GB" dirty="0"/>
              <a:t> broj </a:t>
            </a:r>
            <a:r>
              <a:rPr lang="en-GB" dirty="0" err="1"/>
              <a:t>protona</a:t>
            </a:r>
            <a:r>
              <a:rPr lang="en-GB" dirty="0"/>
              <a:t> (19) i </a:t>
            </a:r>
            <a:r>
              <a:rPr lang="en-GB" dirty="0" err="1"/>
              <a:t>dobijemo</a:t>
            </a:r>
            <a:r>
              <a:rPr lang="en-GB" dirty="0"/>
              <a:t> 20.</a:t>
            </a:r>
          </a:p>
          <a:p>
            <a:pPr marL="0" indent="0">
              <a:buNone/>
            </a:pPr>
            <a:r>
              <a:rPr lang="en-GB" dirty="0"/>
              <a:t>Pa ćemo </a:t>
            </a:r>
            <a:r>
              <a:rPr lang="en-GB" dirty="0" err="1"/>
              <a:t>napisati</a:t>
            </a:r>
            <a:r>
              <a:rPr lang="en-GB" dirty="0"/>
              <a:t> </a:t>
            </a:r>
            <a:r>
              <a:rPr lang="en-GB" dirty="0" err="1"/>
              <a:t>ovako</a:t>
            </a:r>
            <a:r>
              <a:rPr lang="en-GB" dirty="0"/>
              <a:t>  N(n)= A-N(p+)= 39-19= 20</a:t>
            </a:r>
          </a:p>
        </p:txBody>
      </p:sp>
    </p:spTree>
    <p:extLst>
      <p:ext uri="{BB962C8B-B14F-4D97-AF65-F5344CB8AC3E}">
        <p14:creationId xmlns:p14="http://schemas.microsoft.com/office/powerpoint/2010/main" xmlns="" val="321228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FE08D8-CEA0-461E-870A-02CD15D9B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6F609F7-3A48-427E-8FBB-B87884DAD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Primjer 3.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xmlns="" id="{2B982904-A46E-41DF-BA98-61E2300C7D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27018161-547E-48F7-A0D9-272C9EA5B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6E7AFA8-09C9-4A40-B3EF-40EF1A007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en-GB" dirty="0" err="1"/>
              <a:t>Odredi</a:t>
            </a:r>
            <a:r>
              <a:rPr lang="en-GB" dirty="0"/>
              <a:t> maseni broj i broj </a:t>
            </a:r>
            <a:r>
              <a:rPr lang="en-GB" dirty="0" err="1"/>
              <a:t>elektrona</a:t>
            </a:r>
            <a:r>
              <a:rPr lang="en-GB" dirty="0"/>
              <a:t> </a:t>
            </a:r>
            <a:r>
              <a:rPr lang="en-GB" dirty="0" err="1"/>
              <a:t>kemijskog</a:t>
            </a:r>
            <a:r>
              <a:rPr lang="en-GB" dirty="0"/>
              <a:t> </a:t>
            </a:r>
            <a:r>
              <a:rPr lang="en-GB" dirty="0" err="1"/>
              <a:t>elementa</a:t>
            </a:r>
            <a:r>
              <a:rPr lang="en-GB" dirty="0"/>
              <a:t> ako je </a:t>
            </a:r>
            <a:r>
              <a:rPr lang="en-GB" dirty="0" err="1"/>
              <a:t>zadano</a:t>
            </a:r>
            <a:r>
              <a:rPr lang="en-GB" dirty="0"/>
              <a:t>:  Z=16   N(n)=16</a:t>
            </a:r>
          </a:p>
          <a:p>
            <a:pPr marL="0" indent="0">
              <a:buNone/>
            </a:pPr>
            <a:r>
              <a:rPr lang="en-GB" dirty="0"/>
              <a:t>    Z= N(p+)= N(e-)  </a:t>
            </a:r>
            <a:r>
              <a:rPr lang="en-GB" dirty="0" err="1"/>
              <a:t>dakle</a:t>
            </a:r>
            <a:r>
              <a:rPr lang="en-GB" dirty="0"/>
              <a:t> N (e-)= 16, N(p+)=16</a:t>
            </a:r>
          </a:p>
          <a:p>
            <a:pPr marL="0" indent="0">
              <a:buNone/>
            </a:pPr>
            <a:r>
              <a:rPr lang="en-GB" dirty="0"/>
              <a:t>Maseni broj A= N(p+)+ N(n)  U </a:t>
            </a:r>
            <a:r>
              <a:rPr lang="en-GB" dirty="0" err="1"/>
              <a:t>našem</a:t>
            </a:r>
            <a:r>
              <a:rPr lang="en-GB" dirty="0"/>
              <a:t> </a:t>
            </a:r>
            <a:r>
              <a:rPr lang="en-GB" dirty="0" err="1"/>
              <a:t>primjeru</a:t>
            </a:r>
            <a:r>
              <a:rPr lang="en-GB" dirty="0"/>
              <a:t> N(p+)=16 i N(n)=16 </a:t>
            </a:r>
          </a:p>
          <a:p>
            <a:pPr marL="0" indent="0">
              <a:buNone/>
            </a:pPr>
            <a:r>
              <a:rPr lang="en-GB" dirty="0" err="1"/>
              <a:t>Zbroj</a:t>
            </a:r>
            <a:r>
              <a:rPr lang="en-GB" dirty="0"/>
              <a:t> </a:t>
            </a:r>
            <a:r>
              <a:rPr lang="en-GB" dirty="0" err="1"/>
              <a:t>protona</a:t>
            </a:r>
            <a:r>
              <a:rPr lang="en-GB" dirty="0"/>
              <a:t> i </a:t>
            </a:r>
            <a:r>
              <a:rPr lang="en-GB" dirty="0" err="1"/>
              <a:t>neutrona</a:t>
            </a:r>
            <a:r>
              <a:rPr lang="en-GB" dirty="0"/>
              <a:t> je 32.  </a:t>
            </a:r>
          </a:p>
          <a:p>
            <a:pPr marL="0" indent="0">
              <a:buNone/>
            </a:pPr>
            <a:r>
              <a:rPr lang="en-GB" dirty="0"/>
              <a:t>Element </a:t>
            </a:r>
            <a:r>
              <a:rPr lang="en-GB" dirty="0" err="1"/>
              <a:t>kojeg</a:t>
            </a:r>
            <a:r>
              <a:rPr lang="en-GB" dirty="0"/>
              <a:t> </a:t>
            </a:r>
            <a:r>
              <a:rPr lang="en-GB" dirty="0" err="1"/>
              <a:t>tražimo</a:t>
            </a:r>
            <a:r>
              <a:rPr lang="en-GB" dirty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protonski</a:t>
            </a:r>
            <a:r>
              <a:rPr lang="en-GB" dirty="0"/>
              <a:t> broj 16 a maseni broj 32. To je </a:t>
            </a:r>
            <a:r>
              <a:rPr lang="en-GB" dirty="0" err="1"/>
              <a:t>sumpor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8770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0F30B9-47B5-40E7-A5DB-1E1DF2DC5B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6371A26E-4EC7-451A-B258-5E3891B1F5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B280A43-068C-4313-B62F-79F0C17906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50424"/>
            <a:ext cx="12192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254EC22-A884-47B9-9DCB-F9CEF47A8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871" y="4912467"/>
            <a:ext cx="9765023" cy="1100405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Zadatak: ispuni tablicu</a:t>
            </a: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xmlns="" id="{02EA7C10-D784-46D0-9433-3C30171C6A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501912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xmlns="" id="{E4F1E1B5-B122-4EBF-885B-13A9639BE5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634678"/>
              </p:ext>
            </p:extLst>
          </p:nvPr>
        </p:nvGraphicFramePr>
        <p:xfrm>
          <a:off x="996191" y="640080"/>
          <a:ext cx="10213194" cy="327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708">
                  <a:extLst>
                    <a:ext uri="{9D8B030D-6E8A-4147-A177-3AD203B41FA5}">
                      <a16:colId xmlns:a16="http://schemas.microsoft.com/office/drawing/2014/main" xmlns="" val="2864350882"/>
                    </a:ext>
                  </a:extLst>
                </a:gridCol>
                <a:gridCol w="1829706">
                  <a:extLst>
                    <a:ext uri="{9D8B030D-6E8A-4147-A177-3AD203B41FA5}">
                      <a16:colId xmlns:a16="http://schemas.microsoft.com/office/drawing/2014/main" xmlns="" val="1126663653"/>
                    </a:ext>
                  </a:extLst>
                </a:gridCol>
                <a:gridCol w="1503158">
                  <a:extLst>
                    <a:ext uri="{9D8B030D-6E8A-4147-A177-3AD203B41FA5}">
                      <a16:colId xmlns:a16="http://schemas.microsoft.com/office/drawing/2014/main" xmlns="" val="2144749183"/>
                    </a:ext>
                  </a:extLst>
                </a:gridCol>
                <a:gridCol w="979859">
                  <a:extLst>
                    <a:ext uri="{9D8B030D-6E8A-4147-A177-3AD203B41FA5}">
                      <a16:colId xmlns:a16="http://schemas.microsoft.com/office/drawing/2014/main" xmlns="" val="3456995418"/>
                    </a:ext>
                  </a:extLst>
                </a:gridCol>
                <a:gridCol w="1566665">
                  <a:extLst>
                    <a:ext uri="{9D8B030D-6E8A-4147-A177-3AD203B41FA5}">
                      <a16:colId xmlns:a16="http://schemas.microsoft.com/office/drawing/2014/main" xmlns="" val="3454233151"/>
                    </a:ext>
                  </a:extLst>
                </a:gridCol>
                <a:gridCol w="1119850">
                  <a:extLst>
                    <a:ext uri="{9D8B030D-6E8A-4147-A177-3AD203B41FA5}">
                      <a16:colId xmlns:a16="http://schemas.microsoft.com/office/drawing/2014/main" xmlns="" val="1024413966"/>
                    </a:ext>
                  </a:extLst>
                </a:gridCol>
                <a:gridCol w="954248">
                  <a:extLst>
                    <a:ext uri="{9D8B030D-6E8A-4147-A177-3AD203B41FA5}">
                      <a16:colId xmlns:a16="http://schemas.microsoft.com/office/drawing/2014/main" xmlns="" val="1504241620"/>
                    </a:ext>
                  </a:extLst>
                </a:gridCol>
              </a:tblGrid>
              <a:tr h="823128">
                <a:tc>
                  <a:txBody>
                    <a:bodyPr/>
                    <a:lstStyle/>
                    <a:p>
                      <a:r>
                        <a:rPr lang="en-GB" sz="2200"/>
                        <a:t>Kemijski element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Kemijski simbol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/>
                        <a:t>N(p)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/>
                        <a:t>N(e)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/>
                        <a:t>N(n)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/>
                        <a:t>Z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/>
                        <a:t>A</a:t>
                      </a:r>
                    </a:p>
                  </a:txBody>
                  <a:tcPr marL="111233" marR="111233" marT="55617" marB="55617"/>
                </a:tc>
                <a:extLst>
                  <a:ext uri="{0D108BD9-81ED-4DB2-BD59-A6C34878D82A}">
                    <a16:rowId xmlns:a16="http://schemas.microsoft.com/office/drawing/2014/main" xmlns="" val="1430373439"/>
                  </a:ext>
                </a:extLst>
              </a:tr>
              <a:tr h="489428"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/>
                        <a:t>O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extLst>
                  <a:ext uri="{0D108BD9-81ED-4DB2-BD59-A6C34878D82A}">
                    <a16:rowId xmlns:a16="http://schemas.microsoft.com/office/drawing/2014/main" xmlns="" val="1153963199"/>
                  </a:ext>
                </a:extLst>
              </a:tr>
              <a:tr h="489428">
                <a:tc>
                  <a:txBody>
                    <a:bodyPr/>
                    <a:lstStyle/>
                    <a:p>
                      <a:r>
                        <a:rPr lang="en-GB" sz="2200"/>
                        <a:t>magnezij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extLst>
                  <a:ext uri="{0D108BD9-81ED-4DB2-BD59-A6C34878D82A}">
                    <a16:rowId xmlns:a16="http://schemas.microsoft.com/office/drawing/2014/main" xmlns="" val="3966048460"/>
                  </a:ext>
                </a:extLst>
              </a:tr>
              <a:tr h="489428"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17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extLst>
                  <a:ext uri="{0D108BD9-81ED-4DB2-BD59-A6C34878D82A}">
                    <a16:rowId xmlns:a16="http://schemas.microsoft.com/office/drawing/2014/main" xmlns="" val="1237935473"/>
                  </a:ext>
                </a:extLst>
              </a:tr>
              <a:tr h="489428"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20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extLst>
                  <a:ext uri="{0D108BD9-81ED-4DB2-BD59-A6C34878D82A}">
                    <a16:rowId xmlns:a16="http://schemas.microsoft.com/office/drawing/2014/main" xmlns="" val="1270983665"/>
                  </a:ext>
                </a:extLst>
              </a:tr>
              <a:tr h="489428"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r>
                        <a:rPr lang="en-GB" sz="2200"/>
                        <a:t>Al</a:t>
                      </a:r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tc>
                  <a:txBody>
                    <a:bodyPr/>
                    <a:lstStyle/>
                    <a:p>
                      <a:endParaRPr lang="en-GB" sz="2200"/>
                    </a:p>
                  </a:txBody>
                  <a:tcPr marL="111233" marR="111233" marT="55617" marB="55617"/>
                </a:tc>
                <a:extLst>
                  <a:ext uri="{0D108BD9-81ED-4DB2-BD59-A6C34878D82A}">
                    <a16:rowId xmlns:a16="http://schemas.microsoft.com/office/drawing/2014/main" xmlns="" val="2169754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2493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0F30B9-47B5-40E7-A5DB-1E1DF2DC5B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6371A26E-4EC7-451A-B258-5E3891B1F5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B280A43-068C-4313-B62F-79F0C17906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50424"/>
            <a:ext cx="12192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AC78315-0DC3-4654-B819-87FEA219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871" y="4912467"/>
            <a:ext cx="9765023" cy="1100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>
                <a:solidFill>
                  <a:schemeClr val="bg1"/>
                </a:solidFill>
              </a:rPr>
              <a:t>Tablica 2  </a:t>
            </a:r>
            <a:br>
              <a:rPr lang="en-GB">
                <a:solidFill>
                  <a:schemeClr val="bg1"/>
                </a:solidFill>
              </a:rPr>
            </a:br>
            <a:r>
              <a:rPr lang="en-GB">
                <a:solidFill>
                  <a:schemeClr val="bg1"/>
                </a:solidFill>
              </a:rPr>
              <a:t>Ispuni tablicu</a:t>
            </a: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xmlns="" id="{02EA7C10-D784-46D0-9433-3C30171C6A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501912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xmlns="" id="{A7859A60-D9F8-4B10-A03F-48D5E4ED61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6682868"/>
              </p:ext>
            </p:extLst>
          </p:nvPr>
        </p:nvGraphicFramePr>
        <p:xfrm>
          <a:off x="1512608" y="640080"/>
          <a:ext cx="9180360" cy="3270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35">
                  <a:extLst>
                    <a:ext uri="{9D8B030D-6E8A-4147-A177-3AD203B41FA5}">
                      <a16:colId xmlns:a16="http://schemas.microsoft.com/office/drawing/2014/main" xmlns="" val="3618338643"/>
                    </a:ext>
                  </a:extLst>
                </a:gridCol>
                <a:gridCol w="1813180">
                  <a:extLst>
                    <a:ext uri="{9D8B030D-6E8A-4147-A177-3AD203B41FA5}">
                      <a16:colId xmlns:a16="http://schemas.microsoft.com/office/drawing/2014/main" xmlns="" val="2746555076"/>
                    </a:ext>
                  </a:extLst>
                </a:gridCol>
                <a:gridCol w="1277220">
                  <a:extLst>
                    <a:ext uri="{9D8B030D-6E8A-4147-A177-3AD203B41FA5}">
                      <a16:colId xmlns:a16="http://schemas.microsoft.com/office/drawing/2014/main" xmlns="" val="1221530174"/>
                    </a:ext>
                  </a:extLst>
                </a:gridCol>
                <a:gridCol w="1195464">
                  <a:extLst>
                    <a:ext uri="{9D8B030D-6E8A-4147-A177-3AD203B41FA5}">
                      <a16:colId xmlns:a16="http://schemas.microsoft.com/office/drawing/2014/main" xmlns="" val="3518437749"/>
                    </a:ext>
                  </a:extLst>
                </a:gridCol>
                <a:gridCol w="1086455">
                  <a:extLst>
                    <a:ext uri="{9D8B030D-6E8A-4147-A177-3AD203B41FA5}">
                      <a16:colId xmlns:a16="http://schemas.microsoft.com/office/drawing/2014/main" xmlns="" val="971376434"/>
                    </a:ext>
                  </a:extLst>
                </a:gridCol>
                <a:gridCol w="2140206">
                  <a:extLst>
                    <a:ext uri="{9D8B030D-6E8A-4147-A177-3AD203B41FA5}">
                      <a16:colId xmlns:a16="http://schemas.microsoft.com/office/drawing/2014/main" xmlns="" val="1881992733"/>
                    </a:ext>
                  </a:extLst>
                </a:gridCol>
              </a:tblGrid>
              <a:tr h="967999">
                <a:tc>
                  <a:txBody>
                    <a:bodyPr/>
                    <a:lstStyle/>
                    <a:p>
                      <a:r>
                        <a:rPr lang="en-GB" sz="2600"/>
                        <a:t>Kemijski element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Protonski broj Z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N(p+)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N(e-)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N(n)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Maseni broj A</a:t>
                      </a:r>
                    </a:p>
                  </a:txBody>
                  <a:tcPr marL="130811" marR="130811" marT="65405" marB="65405"/>
                </a:tc>
                <a:extLst>
                  <a:ext uri="{0D108BD9-81ED-4DB2-BD59-A6C34878D82A}">
                    <a16:rowId xmlns:a16="http://schemas.microsoft.com/office/drawing/2014/main" xmlns="" val="798920231"/>
                  </a:ext>
                </a:extLst>
              </a:tr>
              <a:tr h="575567">
                <a:tc>
                  <a:txBody>
                    <a:bodyPr/>
                    <a:lstStyle/>
                    <a:p>
                      <a:r>
                        <a:rPr lang="en-GB" sz="2600"/>
                        <a:t>Sumpor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16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32</a:t>
                      </a:r>
                    </a:p>
                  </a:txBody>
                  <a:tcPr marL="130811" marR="130811" marT="65405" marB="65405"/>
                </a:tc>
                <a:extLst>
                  <a:ext uri="{0D108BD9-81ED-4DB2-BD59-A6C34878D82A}">
                    <a16:rowId xmlns:a16="http://schemas.microsoft.com/office/drawing/2014/main" xmlns="" val="586528615"/>
                  </a:ext>
                </a:extLst>
              </a:tr>
              <a:tr h="575567">
                <a:tc>
                  <a:txBody>
                    <a:bodyPr/>
                    <a:lstStyle/>
                    <a:p>
                      <a:r>
                        <a:rPr lang="en-GB" sz="2600"/>
                        <a:t>Željezo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26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extLst>
                  <a:ext uri="{0D108BD9-81ED-4DB2-BD59-A6C34878D82A}">
                    <a16:rowId xmlns:a16="http://schemas.microsoft.com/office/drawing/2014/main" xmlns="" val="86455500"/>
                  </a:ext>
                </a:extLst>
              </a:tr>
              <a:tr h="575567">
                <a:tc>
                  <a:txBody>
                    <a:bodyPr/>
                    <a:lstStyle/>
                    <a:p>
                      <a:r>
                        <a:rPr lang="en-GB" sz="2600"/>
                        <a:t>Natrij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11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extLst>
                  <a:ext uri="{0D108BD9-81ED-4DB2-BD59-A6C34878D82A}">
                    <a16:rowId xmlns:a16="http://schemas.microsoft.com/office/drawing/2014/main" xmlns="" val="1913979691"/>
                  </a:ext>
                </a:extLst>
              </a:tr>
              <a:tr h="575567">
                <a:tc>
                  <a:txBody>
                    <a:bodyPr/>
                    <a:lstStyle/>
                    <a:p>
                      <a:r>
                        <a:rPr lang="en-GB" sz="2600"/>
                        <a:t>Bakar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29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endParaRPr lang="en-GB" sz="2600"/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34</a:t>
                      </a:r>
                    </a:p>
                  </a:txBody>
                  <a:tcPr marL="130811" marR="130811" marT="65405" marB="65405"/>
                </a:tc>
                <a:tc>
                  <a:txBody>
                    <a:bodyPr/>
                    <a:lstStyle/>
                    <a:p>
                      <a:r>
                        <a:rPr lang="en-GB" sz="2600"/>
                        <a:t>63</a:t>
                      </a:r>
                    </a:p>
                  </a:txBody>
                  <a:tcPr marL="130811" marR="130811" marT="65405" marB="65405"/>
                </a:tc>
                <a:extLst>
                  <a:ext uri="{0D108BD9-81ED-4DB2-BD59-A6C34878D82A}">
                    <a16:rowId xmlns:a16="http://schemas.microsoft.com/office/drawing/2014/main" xmlns="" val="43666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278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763516C8-F227-4B77-9AA7-61B9A0B782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5FCC205-CB14-4E64-998E-E9D882DBF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979877"/>
            <a:ext cx="8911687" cy="778589"/>
          </a:xfrm>
        </p:spPr>
        <p:txBody>
          <a:bodyPr anchor="b">
            <a:normAutofit/>
          </a:bodyPr>
          <a:lstStyle/>
          <a:p>
            <a:r>
              <a:rPr lang="en-GB" sz="2800"/>
              <a:t>Izotopi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91B420C-C4C8-44DF-96B2-FBD1014646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455A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83FD819B-D16F-4146-A851-6446352A2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799" y="1209463"/>
            <a:ext cx="8923813" cy="2030167"/>
          </a:xfrm>
          <a:prstGeom prst="rect">
            <a:avLst/>
          </a:prstGeom>
        </p:spPr>
      </p:pic>
      <p:sp>
        <p:nvSpPr>
          <p:cNvPr id="14" name="Freeform 33">
            <a:extLst>
              <a:ext uri="{FF2B5EF4-FFF2-40B4-BE49-F238E27FC236}">
                <a16:creationId xmlns:a16="http://schemas.microsoft.com/office/drawing/2014/main" xmlns="" id="{070928B1-3E69-44AC-A1EE-B4E4270A7A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6917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DD6709C7-F548-4A2A-8A18-9FE2A12C0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845585"/>
            <a:ext cx="8915400" cy="1280890"/>
          </a:xfrm>
        </p:spPr>
        <p:txBody>
          <a:bodyPr>
            <a:normAutofit/>
          </a:bodyPr>
          <a:lstStyle/>
          <a:p>
            <a:r>
              <a:rPr lang="en-GB" b="1"/>
              <a:t>Atomi istog kemijskog elementa koji imaju isti protonski,a različit maseni (nukleonski) broj odnosno broj neutrona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70894959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723</Words>
  <Application>Microsoft Office PowerPoint</Application>
  <PresentationFormat>Custom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Pramen</vt:lpstr>
      <vt:lpstr>Protonski broj,nukleonski broj i izotopi</vt:lpstr>
      <vt:lpstr>Ponovimo</vt:lpstr>
      <vt:lpstr>Odnos mase subatomskih čestica i maseni broj</vt:lpstr>
      <vt:lpstr>Primjeri zadataka</vt:lpstr>
      <vt:lpstr>Primjer 2.</vt:lpstr>
      <vt:lpstr>Primjer 3.</vt:lpstr>
      <vt:lpstr>Zadatak: ispuni tablicu</vt:lpstr>
      <vt:lpstr>Tablica 2   Ispuni tablicu</vt:lpstr>
      <vt:lpstr>Izotopi</vt:lpstr>
      <vt:lpstr>Na primjerima</vt:lpstr>
      <vt:lpstr>Izotopi ugljika  (C) ispuni tablicu</vt:lpstr>
      <vt:lpstr>Zadaci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Protonski broj,nukleonski broj i izotopi</dc:title>
  <dc:creator>SANJA ČOP-BARBARIĆ</dc:creator>
  <cp:lastModifiedBy>Krešimir</cp:lastModifiedBy>
  <cp:revision>1</cp:revision>
  <dcterms:created xsi:type="dcterms:W3CDTF">2020-03-30T12:43:01Z</dcterms:created>
  <dcterms:modified xsi:type="dcterms:W3CDTF">2020-03-30T12:50:02Z</dcterms:modified>
</cp:coreProperties>
</file>