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D79AC-8464-4FAC-BA04-621B2D337E7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EF4C29-D73B-474C-8ECB-0E1F58146013}">
      <dgm:prSet/>
      <dgm:spPr/>
      <dgm:t>
        <a:bodyPr/>
        <a:lstStyle/>
        <a:p>
          <a:r>
            <a:rPr lang="en-GB"/>
            <a:t>Skup svih atoma u prirodi koji u jezgri imaju isti broj protona zove se</a:t>
          </a:r>
          <a:endParaRPr lang="en-US"/>
        </a:p>
      </dgm:t>
    </dgm:pt>
    <dgm:pt modelId="{E1F46634-5808-412E-9EC5-DC0A39D1BACE}" type="parTrans" cxnId="{6A4F7047-B708-4D01-93BD-6BF99274AE2D}">
      <dgm:prSet/>
      <dgm:spPr/>
      <dgm:t>
        <a:bodyPr/>
        <a:lstStyle/>
        <a:p>
          <a:endParaRPr lang="en-US"/>
        </a:p>
      </dgm:t>
    </dgm:pt>
    <dgm:pt modelId="{915E95F6-43A5-48B1-8EE0-C31BA94EBEFE}" type="sibTrans" cxnId="{6A4F7047-B708-4D01-93BD-6BF99274AE2D}">
      <dgm:prSet/>
      <dgm:spPr/>
      <dgm:t>
        <a:bodyPr/>
        <a:lstStyle/>
        <a:p>
          <a:endParaRPr lang="en-US"/>
        </a:p>
      </dgm:t>
    </dgm:pt>
    <dgm:pt modelId="{4F5ECE09-FECB-4D06-9955-813A6B3DDB40}">
      <dgm:prSet/>
      <dgm:spPr/>
      <dgm:t>
        <a:bodyPr/>
        <a:lstStyle/>
        <a:p>
          <a:r>
            <a:rPr lang="en-GB" dirty="0" err="1"/>
            <a:t>J.J.Berzeilus</a:t>
          </a:r>
          <a:r>
            <a:rPr lang="en-GB" dirty="0"/>
            <a:t> </a:t>
          </a:r>
          <a:r>
            <a:rPr lang="en-GB" dirty="0" err="1"/>
            <a:t>početkom</a:t>
          </a:r>
          <a:r>
            <a:rPr lang="en-GB" dirty="0"/>
            <a:t> 19.stoljeća </a:t>
          </a:r>
          <a:r>
            <a:rPr lang="en-GB" dirty="0" err="1"/>
            <a:t>uvodi</a:t>
          </a:r>
          <a:r>
            <a:rPr lang="en-GB" dirty="0"/>
            <a:t> </a:t>
          </a:r>
          <a:r>
            <a:rPr lang="en-GB" dirty="0" err="1"/>
            <a:t>slovne</a:t>
          </a:r>
          <a:r>
            <a:rPr lang="en-GB" dirty="0"/>
            <a:t> </a:t>
          </a:r>
          <a:r>
            <a:rPr lang="en-GB" dirty="0" err="1"/>
            <a:t>oznake</a:t>
          </a:r>
          <a:r>
            <a:rPr lang="en-GB" dirty="0"/>
            <a:t> </a:t>
          </a:r>
          <a:r>
            <a:rPr lang="en-GB" dirty="0" err="1"/>
            <a:t>kemijskih</a:t>
          </a:r>
          <a:r>
            <a:rPr lang="en-GB" dirty="0"/>
            <a:t> elemenata </a:t>
          </a:r>
          <a:r>
            <a:rPr lang="en-GB" dirty="0" err="1"/>
            <a:t>koje</a:t>
          </a:r>
          <a:r>
            <a:rPr lang="en-GB" dirty="0"/>
            <a:t> </a:t>
          </a:r>
          <a:r>
            <a:rPr lang="en-GB" dirty="0" err="1"/>
            <a:t>nazivamo</a:t>
          </a:r>
          <a:r>
            <a:rPr lang="en-GB" dirty="0"/>
            <a:t> _________________.</a:t>
          </a:r>
          <a:endParaRPr lang="en-US" dirty="0"/>
        </a:p>
      </dgm:t>
    </dgm:pt>
    <dgm:pt modelId="{6CB8DBE4-47EB-405C-97E8-4911136A6A65}" type="parTrans" cxnId="{1A34B533-8383-4B56-848A-2E36473466A2}">
      <dgm:prSet/>
      <dgm:spPr/>
      <dgm:t>
        <a:bodyPr/>
        <a:lstStyle/>
        <a:p>
          <a:endParaRPr lang="en-US"/>
        </a:p>
      </dgm:t>
    </dgm:pt>
    <dgm:pt modelId="{D2CEB3D5-DFFE-4D7E-9EB6-F988F532FF84}" type="sibTrans" cxnId="{1A34B533-8383-4B56-848A-2E36473466A2}">
      <dgm:prSet/>
      <dgm:spPr/>
      <dgm:t>
        <a:bodyPr/>
        <a:lstStyle/>
        <a:p>
          <a:endParaRPr lang="en-US"/>
        </a:p>
      </dgm:t>
    </dgm:pt>
    <dgm:pt modelId="{599DE426-F38E-4420-99C1-3E019D990A03}">
      <dgm:prSet/>
      <dgm:spPr/>
      <dgm:t>
        <a:bodyPr/>
        <a:lstStyle/>
        <a:p>
          <a:r>
            <a:rPr lang="en-GB" dirty="0"/>
            <a:t>U </a:t>
          </a:r>
          <a:r>
            <a:rPr lang="en-GB" dirty="0" err="1"/>
            <a:t>izrazu</a:t>
          </a:r>
          <a:r>
            <a:rPr lang="en-GB" dirty="0"/>
            <a:t> 2S broj </a:t>
          </a:r>
          <a:r>
            <a:rPr lang="en-GB" dirty="0" err="1"/>
            <a:t>dva</a:t>
          </a:r>
          <a:r>
            <a:rPr lang="en-GB" dirty="0"/>
            <a:t> </a:t>
          </a:r>
          <a:r>
            <a:rPr lang="en-GB" dirty="0" err="1"/>
            <a:t>označava</a:t>
          </a:r>
          <a:r>
            <a:rPr lang="en-GB" dirty="0"/>
            <a:t>______________ a </a:t>
          </a:r>
          <a:r>
            <a:rPr lang="en-GB" dirty="0" err="1"/>
            <a:t>slovo</a:t>
          </a:r>
          <a:r>
            <a:rPr lang="en-GB" dirty="0"/>
            <a:t> S je ________________.</a:t>
          </a:r>
          <a:endParaRPr lang="en-US" dirty="0"/>
        </a:p>
      </dgm:t>
    </dgm:pt>
    <dgm:pt modelId="{E6EDF06D-7038-4F61-A819-A1C731586BBF}" type="parTrans" cxnId="{551862C0-26C1-4CDD-89FF-C3F2438F9326}">
      <dgm:prSet/>
      <dgm:spPr/>
      <dgm:t>
        <a:bodyPr/>
        <a:lstStyle/>
        <a:p>
          <a:endParaRPr lang="en-US"/>
        </a:p>
      </dgm:t>
    </dgm:pt>
    <dgm:pt modelId="{2538DAB1-6A51-4E5C-92CB-5B162D5F8A25}" type="sibTrans" cxnId="{551862C0-26C1-4CDD-89FF-C3F2438F9326}">
      <dgm:prSet/>
      <dgm:spPr/>
      <dgm:t>
        <a:bodyPr/>
        <a:lstStyle/>
        <a:p>
          <a:endParaRPr lang="en-US"/>
        </a:p>
      </dgm:t>
    </dgm:pt>
    <dgm:pt modelId="{2254F41E-CCCB-48B8-8DBA-E77D449CBEDA}" type="pres">
      <dgm:prSet presAssocID="{C8AD79AC-8464-4FAC-BA04-621B2D337E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347D992-9107-4F92-BBCC-C01F47DD03AB}" type="pres">
      <dgm:prSet presAssocID="{B0EF4C29-D73B-474C-8ECB-0E1F581460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94B66D-885B-41D7-ACB5-5F5DC22CB79A}" type="pres">
      <dgm:prSet presAssocID="{915E95F6-43A5-48B1-8EE0-C31BA94EBEFE}" presName="spacer" presStyleCnt="0"/>
      <dgm:spPr/>
    </dgm:pt>
    <dgm:pt modelId="{CBE53383-7A4C-4C4E-893E-11F40E109715}" type="pres">
      <dgm:prSet presAssocID="{4F5ECE09-FECB-4D06-9955-813A6B3DDB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89CE41-8A77-4C64-8B68-17552AD77CE6}" type="pres">
      <dgm:prSet presAssocID="{D2CEB3D5-DFFE-4D7E-9EB6-F988F532FF84}" presName="spacer" presStyleCnt="0"/>
      <dgm:spPr/>
    </dgm:pt>
    <dgm:pt modelId="{27BA17DD-58DF-4725-8A1C-68F56A090943}" type="pres">
      <dgm:prSet presAssocID="{599DE426-F38E-4420-99C1-3E019D990A0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635A6A1-185B-4A82-884B-03577BAFCE17}" type="presOf" srcId="{B0EF4C29-D73B-474C-8ECB-0E1F58146013}" destId="{0347D992-9107-4F92-BBCC-C01F47DD03AB}" srcOrd="0" destOrd="0" presId="urn:microsoft.com/office/officeart/2005/8/layout/vList2"/>
    <dgm:cxn modelId="{6A4F7047-B708-4D01-93BD-6BF99274AE2D}" srcId="{C8AD79AC-8464-4FAC-BA04-621B2D337E73}" destId="{B0EF4C29-D73B-474C-8ECB-0E1F58146013}" srcOrd="0" destOrd="0" parTransId="{E1F46634-5808-412E-9EC5-DC0A39D1BACE}" sibTransId="{915E95F6-43A5-48B1-8EE0-C31BA94EBEFE}"/>
    <dgm:cxn modelId="{6D965385-E300-451F-884B-1C98B941A68E}" type="presOf" srcId="{4F5ECE09-FECB-4D06-9955-813A6B3DDB40}" destId="{CBE53383-7A4C-4C4E-893E-11F40E109715}" srcOrd="0" destOrd="0" presId="urn:microsoft.com/office/officeart/2005/8/layout/vList2"/>
    <dgm:cxn modelId="{551862C0-26C1-4CDD-89FF-C3F2438F9326}" srcId="{C8AD79AC-8464-4FAC-BA04-621B2D337E73}" destId="{599DE426-F38E-4420-99C1-3E019D990A03}" srcOrd="2" destOrd="0" parTransId="{E6EDF06D-7038-4F61-A819-A1C731586BBF}" sibTransId="{2538DAB1-6A51-4E5C-92CB-5B162D5F8A25}"/>
    <dgm:cxn modelId="{1A34B533-8383-4B56-848A-2E36473466A2}" srcId="{C8AD79AC-8464-4FAC-BA04-621B2D337E73}" destId="{4F5ECE09-FECB-4D06-9955-813A6B3DDB40}" srcOrd="1" destOrd="0" parTransId="{6CB8DBE4-47EB-405C-97E8-4911136A6A65}" sibTransId="{D2CEB3D5-DFFE-4D7E-9EB6-F988F532FF84}"/>
    <dgm:cxn modelId="{539E86BB-E54E-4B94-A30C-8F04CFCD38F2}" type="presOf" srcId="{599DE426-F38E-4420-99C1-3E019D990A03}" destId="{27BA17DD-58DF-4725-8A1C-68F56A090943}" srcOrd="0" destOrd="0" presId="urn:microsoft.com/office/officeart/2005/8/layout/vList2"/>
    <dgm:cxn modelId="{8187FC9D-3455-442C-A726-3B7881DF4438}" type="presOf" srcId="{C8AD79AC-8464-4FAC-BA04-621B2D337E73}" destId="{2254F41E-CCCB-48B8-8DBA-E77D449CBEDA}" srcOrd="0" destOrd="0" presId="urn:microsoft.com/office/officeart/2005/8/layout/vList2"/>
    <dgm:cxn modelId="{65A1BB98-8B68-4D80-BC6C-0F4A7C5EB409}" type="presParOf" srcId="{2254F41E-CCCB-48B8-8DBA-E77D449CBEDA}" destId="{0347D992-9107-4F92-BBCC-C01F47DD03AB}" srcOrd="0" destOrd="0" presId="urn:microsoft.com/office/officeart/2005/8/layout/vList2"/>
    <dgm:cxn modelId="{EFEA5CE5-631C-4A85-AEAB-04CE949750D8}" type="presParOf" srcId="{2254F41E-CCCB-48B8-8DBA-E77D449CBEDA}" destId="{EA94B66D-885B-41D7-ACB5-5F5DC22CB79A}" srcOrd="1" destOrd="0" presId="urn:microsoft.com/office/officeart/2005/8/layout/vList2"/>
    <dgm:cxn modelId="{64A20A05-B59A-4080-A496-653850EF2A29}" type="presParOf" srcId="{2254F41E-CCCB-48B8-8DBA-E77D449CBEDA}" destId="{CBE53383-7A4C-4C4E-893E-11F40E109715}" srcOrd="2" destOrd="0" presId="urn:microsoft.com/office/officeart/2005/8/layout/vList2"/>
    <dgm:cxn modelId="{779BEE7E-992B-461A-8D4D-2064439B1E7A}" type="presParOf" srcId="{2254F41E-CCCB-48B8-8DBA-E77D449CBEDA}" destId="{0789CE41-8A77-4C64-8B68-17552AD77CE6}" srcOrd="3" destOrd="0" presId="urn:microsoft.com/office/officeart/2005/8/layout/vList2"/>
    <dgm:cxn modelId="{46A1B617-A693-45E9-9A7A-FF16AD4457CF}" type="presParOf" srcId="{2254F41E-CCCB-48B8-8DBA-E77D449CBEDA}" destId="{27BA17DD-58DF-4725-8A1C-68F56A0909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A756DB-2B8C-4D50-8348-6B71B75C91C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930C475-9B63-4C5A-81C0-9D1A0269F35C}">
      <dgm:prSet/>
      <dgm:spPr/>
      <dgm:t>
        <a:bodyPr/>
        <a:lstStyle/>
        <a:p>
          <a:r>
            <a:rPr lang="en-GB"/>
            <a:t>Kemijske elemente označavamo kemijskim simbolima. Svaki simbol ima kvalitativno značenje (predstvalja kemijski element)   i kvantitativno značenje (1 atom tog elementa).</a:t>
          </a:r>
          <a:endParaRPr lang="en-US"/>
        </a:p>
      </dgm:t>
    </dgm:pt>
    <dgm:pt modelId="{B3ED56A0-3C31-47EA-A6ED-69AC6822A4AF}" type="parTrans" cxnId="{4BCA2E65-5309-4458-BE6B-835DC7167DE7}">
      <dgm:prSet/>
      <dgm:spPr/>
      <dgm:t>
        <a:bodyPr/>
        <a:lstStyle/>
        <a:p>
          <a:endParaRPr lang="en-US"/>
        </a:p>
      </dgm:t>
    </dgm:pt>
    <dgm:pt modelId="{6BF77E7D-4CB5-4305-88A9-CD587EB5769B}" type="sibTrans" cxnId="{4BCA2E65-5309-4458-BE6B-835DC7167DE7}">
      <dgm:prSet/>
      <dgm:spPr/>
      <dgm:t>
        <a:bodyPr/>
        <a:lstStyle/>
        <a:p>
          <a:endParaRPr lang="en-US"/>
        </a:p>
      </dgm:t>
    </dgm:pt>
    <dgm:pt modelId="{603D5AB8-DDC7-409F-934A-20CD37F7A314}">
      <dgm:prSet/>
      <dgm:spPr/>
      <dgm:t>
        <a:bodyPr/>
        <a:lstStyle/>
        <a:p>
          <a:r>
            <a:rPr lang="en-GB"/>
            <a:t>Međunarodno dogovorene boje kojima se označavaju modeli atoma su:</a:t>
          </a:r>
          <a:endParaRPr lang="en-US"/>
        </a:p>
      </dgm:t>
    </dgm:pt>
    <dgm:pt modelId="{3A9E2CCA-859A-4603-90B5-256BD715B51D}" type="parTrans" cxnId="{E0E82461-3AF0-470D-AE53-D95BF2216564}">
      <dgm:prSet/>
      <dgm:spPr/>
      <dgm:t>
        <a:bodyPr/>
        <a:lstStyle/>
        <a:p>
          <a:endParaRPr lang="en-US"/>
        </a:p>
      </dgm:t>
    </dgm:pt>
    <dgm:pt modelId="{4B842262-52E4-4D81-9971-C20B8AC0154D}" type="sibTrans" cxnId="{E0E82461-3AF0-470D-AE53-D95BF2216564}">
      <dgm:prSet/>
      <dgm:spPr/>
      <dgm:t>
        <a:bodyPr/>
        <a:lstStyle/>
        <a:p>
          <a:endParaRPr lang="en-US"/>
        </a:p>
      </dgm:t>
    </dgm:pt>
    <dgm:pt modelId="{721C6F0B-5D50-4621-BCF8-CB78936737F8}">
      <dgm:prSet/>
      <dgm:spPr/>
      <dgm:t>
        <a:bodyPr/>
        <a:lstStyle/>
        <a:p>
          <a:r>
            <a:rPr lang="en-GB" dirty="0"/>
            <a:t>CRVENA-</a:t>
          </a:r>
          <a:r>
            <a:rPr lang="en-GB" dirty="0" err="1"/>
            <a:t>kisik</a:t>
          </a:r>
          <a:r>
            <a:rPr lang="en-GB" dirty="0"/>
            <a:t>   </a:t>
          </a:r>
          <a:r>
            <a:rPr lang="en-GB" dirty="0" err="1"/>
            <a:t>crna-ugljik</a:t>
          </a:r>
          <a:r>
            <a:rPr lang="en-GB" dirty="0"/>
            <a:t>    </a:t>
          </a:r>
          <a:r>
            <a:rPr lang="en-GB" dirty="0" err="1"/>
            <a:t>bijela-vodik</a:t>
          </a:r>
          <a:r>
            <a:rPr lang="en-GB" dirty="0"/>
            <a:t>    </a:t>
          </a:r>
          <a:r>
            <a:rPr lang="en-GB" dirty="0" err="1"/>
            <a:t>plava-dušik</a:t>
          </a:r>
          <a:r>
            <a:rPr lang="en-GB" dirty="0"/>
            <a:t>  </a:t>
          </a:r>
          <a:r>
            <a:rPr lang="en-GB" dirty="0" err="1"/>
            <a:t>žuta-sumpor</a:t>
          </a:r>
          <a:r>
            <a:rPr lang="en-GB" dirty="0"/>
            <a:t>  </a:t>
          </a:r>
          <a:r>
            <a:rPr lang="en-GB" dirty="0" err="1"/>
            <a:t>zelena-klor</a:t>
          </a:r>
          <a:r>
            <a:rPr lang="en-GB" dirty="0"/>
            <a:t>     </a:t>
          </a:r>
          <a:endParaRPr lang="en-US" dirty="0"/>
        </a:p>
      </dgm:t>
    </dgm:pt>
    <dgm:pt modelId="{5683C5A0-AC8E-4DBD-B461-B3A0F60210B9}" type="parTrans" cxnId="{17EEFBF7-7296-4571-B197-5671DDA5329B}">
      <dgm:prSet/>
      <dgm:spPr/>
      <dgm:t>
        <a:bodyPr/>
        <a:lstStyle/>
        <a:p>
          <a:endParaRPr lang="en-US"/>
        </a:p>
      </dgm:t>
    </dgm:pt>
    <dgm:pt modelId="{32791909-4CB1-4583-A765-E5D44AC89279}" type="sibTrans" cxnId="{17EEFBF7-7296-4571-B197-5671DDA5329B}">
      <dgm:prSet/>
      <dgm:spPr/>
      <dgm:t>
        <a:bodyPr/>
        <a:lstStyle/>
        <a:p>
          <a:endParaRPr lang="en-US"/>
        </a:p>
      </dgm:t>
    </dgm:pt>
    <dgm:pt modelId="{5EB9125C-D9D2-4906-8C09-4754FEBC674F}" type="pres">
      <dgm:prSet presAssocID="{7EA756DB-2B8C-4D50-8348-6B71B75C91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AA71CD9-EDD0-43CF-8881-03C2BB537F53}" type="pres">
      <dgm:prSet presAssocID="{9930C475-9B63-4C5A-81C0-9D1A0269F35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0843E2-630D-4673-A4F9-60B291396A67}" type="pres">
      <dgm:prSet presAssocID="{6BF77E7D-4CB5-4305-88A9-CD587EB5769B}" presName="spacer" presStyleCnt="0"/>
      <dgm:spPr/>
    </dgm:pt>
    <dgm:pt modelId="{A3CB069F-9FC0-4DF4-9A92-760ABE728070}" type="pres">
      <dgm:prSet presAssocID="{603D5AB8-DDC7-409F-934A-20CD37F7A31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98E0C1-9C6A-44EE-88D4-AEB1F6F8F5B3}" type="pres">
      <dgm:prSet presAssocID="{4B842262-52E4-4D81-9971-C20B8AC0154D}" presName="spacer" presStyleCnt="0"/>
      <dgm:spPr/>
    </dgm:pt>
    <dgm:pt modelId="{772ACC96-7B15-442D-99D5-7CCD71899AF7}" type="pres">
      <dgm:prSet presAssocID="{721C6F0B-5D50-4621-BCF8-CB78936737F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04FB15E-F39A-46B9-BC86-3CE809DB5520}" type="presOf" srcId="{603D5AB8-DDC7-409F-934A-20CD37F7A314}" destId="{A3CB069F-9FC0-4DF4-9A92-760ABE728070}" srcOrd="0" destOrd="0" presId="urn:microsoft.com/office/officeart/2005/8/layout/vList2"/>
    <dgm:cxn modelId="{F3DA768E-1EC5-4D99-8475-C6166984FE99}" type="presOf" srcId="{721C6F0B-5D50-4621-BCF8-CB78936737F8}" destId="{772ACC96-7B15-442D-99D5-7CCD71899AF7}" srcOrd="0" destOrd="0" presId="urn:microsoft.com/office/officeart/2005/8/layout/vList2"/>
    <dgm:cxn modelId="{3A6CE951-9250-4D85-9F32-CCA43E0A3877}" type="presOf" srcId="{9930C475-9B63-4C5A-81C0-9D1A0269F35C}" destId="{AAA71CD9-EDD0-43CF-8881-03C2BB537F53}" srcOrd="0" destOrd="0" presId="urn:microsoft.com/office/officeart/2005/8/layout/vList2"/>
    <dgm:cxn modelId="{4BCA2E65-5309-4458-BE6B-835DC7167DE7}" srcId="{7EA756DB-2B8C-4D50-8348-6B71B75C91CA}" destId="{9930C475-9B63-4C5A-81C0-9D1A0269F35C}" srcOrd="0" destOrd="0" parTransId="{B3ED56A0-3C31-47EA-A6ED-69AC6822A4AF}" sibTransId="{6BF77E7D-4CB5-4305-88A9-CD587EB5769B}"/>
    <dgm:cxn modelId="{17EEFBF7-7296-4571-B197-5671DDA5329B}" srcId="{7EA756DB-2B8C-4D50-8348-6B71B75C91CA}" destId="{721C6F0B-5D50-4621-BCF8-CB78936737F8}" srcOrd="2" destOrd="0" parTransId="{5683C5A0-AC8E-4DBD-B461-B3A0F60210B9}" sibTransId="{32791909-4CB1-4583-A765-E5D44AC89279}"/>
    <dgm:cxn modelId="{E0E82461-3AF0-470D-AE53-D95BF2216564}" srcId="{7EA756DB-2B8C-4D50-8348-6B71B75C91CA}" destId="{603D5AB8-DDC7-409F-934A-20CD37F7A314}" srcOrd="1" destOrd="0" parTransId="{3A9E2CCA-859A-4603-90B5-256BD715B51D}" sibTransId="{4B842262-52E4-4D81-9971-C20B8AC0154D}"/>
    <dgm:cxn modelId="{2867706E-7F37-4E8A-AF54-683C8DD5D552}" type="presOf" srcId="{7EA756DB-2B8C-4D50-8348-6B71B75C91CA}" destId="{5EB9125C-D9D2-4906-8C09-4754FEBC674F}" srcOrd="0" destOrd="0" presId="urn:microsoft.com/office/officeart/2005/8/layout/vList2"/>
    <dgm:cxn modelId="{1332A454-A4D5-4B82-B2AF-45A3055DC381}" type="presParOf" srcId="{5EB9125C-D9D2-4906-8C09-4754FEBC674F}" destId="{AAA71CD9-EDD0-43CF-8881-03C2BB537F53}" srcOrd="0" destOrd="0" presId="urn:microsoft.com/office/officeart/2005/8/layout/vList2"/>
    <dgm:cxn modelId="{BB6EB808-05E1-433E-9D74-35422FFFC1EE}" type="presParOf" srcId="{5EB9125C-D9D2-4906-8C09-4754FEBC674F}" destId="{B10843E2-630D-4673-A4F9-60B291396A67}" srcOrd="1" destOrd="0" presId="urn:microsoft.com/office/officeart/2005/8/layout/vList2"/>
    <dgm:cxn modelId="{E0BE0AC5-A316-436F-AADC-842F5091527E}" type="presParOf" srcId="{5EB9125C-D9D2-4906-8C09-4754FEBC674F}" destId="{A3CB069F-9FC0-4DF4-9A92-760ABE728070}" srcOrd="2" destOrd="0" presId="urn:microsoft.com/office/officeart/2005/8/layout/vList2"/>
    <dgm:cxn modelId="{406F47BA-498E-47E1-B44C-6632700886F8}" type="presParOf" srcId="{5EB9125C-D9D2-4906-8C09-4754FEBC674F}" destId="{DB98E0C1-9C6A-44EE-88D4-AEB1F6F8F5B3}" srcOrd="3" destOrd="0" presId="urn:microsoft.com/office/officeart/2005/8/layout/vList2"/>
    <dgm:cxn modelId="{4D076142-3205-431B-9383-18D83B78E15C}" type="presParOf" srcId="{5EB9125C-D9D2-4906-8C09-4754FEBC674F}" destId="{772ACC96-7B15-442D-99D5-7CCD71899AF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E840B6-8A25-49B7-A3CB-E45CD60C961F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B0FFB540-1294-4CB9-8FE3-790B1ED2747B}">
      <dgm:prSet/>
      <dgm:spPr/>
      <dgm:t>
        <a:bodyPr/>
        <a:lstStyle/>
        <a:p>
          <a:r>
            <a:rPr lang="en-GB"/>
            <a:t>1. Nacrtaj u bilježnice modele 1 atoma ugljika, 3 atoma ugljika, 4 atoma klora I 2 atoma sumpora. (pazi na boje)</a:t>
          </a:r>
          <a:endParaRPr lang="en-US"/>
        </a:p>
      </dgm:t>
    </dgm:pt>
    <dgm:pt modelId="{8CA2E85F-AF27-4A81-82AB-1F0DBDD63839}" type="parTrans" cxnId="{19497E2D-0006-4344-9403-913A60124E91}">
      <dgm:prSet/>
      <dgm:spPr/>
      <dgm:t>
        <a:bodyPr/>
        <a:lstStyle/>
        <a:p>
          <a:endParaRPr lang="en-US"/>
        </a:p>
      </dgm:t>
    </dgm:pt>
    <dgm:pt modelId="{A0063F76-75A9-4800-99CE-E8255B4703A7}" type="sibTrans" cxnId="{19497E2D-0006-4344-9403-913A60124E91}">
      <dgm:prSet/>
      <dgm:spPr/>
      <dgm:t>
        <a:bodyPr/>
        <a:lstStyle/>
        <a:p>
          <a:endParaRPr lang="en-US"/>
        </a:p>
      </dgm:t>
    </dgm:pt>
    <dgm:pt modelId="{900A1410-F53C-4C8D-B75E-BC7CCCF05FD9}">
      <dgm:prSet/>
      <dgm:spPr/>
      <dgm:t>
        <a:bodyPr/>
        <a:lstStyle/>
        <a:p>
          <a:r>
            <a:rPr lang="en-GB"/>
            <a:t>2. Uz modele molekula napiši odgovarajuće oznake. Upotrijebi kemijske simbole.</a:t>
          </a:r>
          <a:endParaRPr lang="en-US"/>
        </a:p>
      </dgm:t>
    </dgm:pt>
    <dgm:pt modelId="{F89070ED-997D-4B97-99BB-9AFDF3CC9054}" type="parTrans" cxnId="{0992546D-A497-4D38-B991-DA85BE51B3EE}">
      <dgm:prSet/>
      <dgm:spPr/>
      <dgm:t>
        <a:bodyPr/>
        <a:lstStyle/>
        <a:p>
          <a:endParaRPr lang="en-US"/>
        </a:p>
      </dgm:t>
    </dgm:pt>
    <dgm:pt modelId="{7386CCD0-281C-45DE-8D56-DBD98D413EAC}" type="sibTrans" cxnId="{0992546D-A497-4D38-B991-DA85BE51B3EE}">
      <dgm:prSet/>
      <dgm:spPr/>
      <dgm:t>
        <a:bodyPr/>
        <a:lstStyle/>
        <a:p>
          <a:endParaRPr lang="en-US"/>
        </a:p>
      </dgm:t>
    </dgm:pt>
    <dgm:pt modelId="{E97A6992-85A1-4E33-AB8C-BA205671CEA3}">
      <dgm:prSet/>
      <dgm:spPr/>
      <dgm:t>
        <a:bodyPr/>
        <a:lstStyle/>
        <a:p>
          <a:r>
            <a:rPr lang="en-GB"/>
            <a:t>3. NAPIŠI OZNAKE ZA: ATOM DUŠIKA I JEDAN ATOM KALCIJA. DVA ATOMA ŽELJEZA,5 ATOMA FOSFORA, 7 ATOMA KALIJA, 2 ATOMA VODIKA,10 ATOMA ALUMINIJA</a:t>
          </a:r>
          <a:endParaRPr lang="en-US"/>
        </a:p>
      </dgm:t>
    </dgm:pt>
    <dgm:pt modelId="{94F32056-2CDB-4B3D-95BB-7FEA333FB454}" type="parTrans" cxnId="{A7659FBA-6BD9-47AE-9A81-D604C200620A}">
      <dgm:prSet/>
      <dgm:spPr/>
      <dgm:t>
        <a:bodyPr/>
        <a:lstStyle/>
        <a:p>
          <a:endParaRPr lang="en-US"/>
        </a:p>
      </dgm:t>
    </dgm:pt>
    <dgm:pt modelId="{C821BFC6-8084-46EA-97C3-1EDD759CDC0F}" type="sibTrans" cxnId="{A7659FBA-6BD9-47AE-9A81-D604C200620A}">
      <dgm:prSet/>
      <dgm:spPr/>
      <dgm:t>
        <a:bodyPr/>
        <a:lstStyle/>
        <a:p>
          <a:endParaRPr lang="en-US"/>
        </a:p>
      </dgm:t>
    </dgm:pt>
    <dgm:pt modelId="{26207EEF-40EA-4FA7-BD6B-BB5AAF2A16E2}">
      <dgm:prSet/>
      <dgm:spPr/>
      <dgm:t>
        <a:bodyPr/>
        <a:lstStyle/>
        <a:p>
          <a:r>
            <a:rPr lang="en-GB"/>
            <a:t>4. Kemijske elemente navedene u zadacima 1.-4. razvrstaj na metale I nemetale.</a:t>
          </a:r>
          <a:endParaRPr lang="en-US"/>
        </a:p>
      </dgm:t>
    </dgm:pt>
    <dgm:pt modelId="{8417A58A-A2F0-489E-B056-856F80ED7B52}" type="parTrans" cxnId="{FF03BBED-5628-41B5-9F5A-61A7EEB6C735}">
      <dgm:prSet/>
      <dgm:spPr/>
      <dgm:t>
        <a:bodyPr/>
        <a:lstStyle/>
        <a:p>
          <a:endParaRPr lang="en-US"/>
        </a:p>
      </dgm:t>
    </dgm:pt>
    <dgm:pt modelId="{F16BC704-FB9B-4981-8F74-8B4B2F8F1A06}" type="sibTrans" cxnId="{FF03BBED-5628-41B5-9F5A-61A7EEB6C735}">
      <dgm:prSet/>
      <dgm:spPr/>
      <dgm:t>
        <a:bodyPr/>
        <a:lstStyle/>
        <a:p>
          <a:endParaRPr lang="en-US"/>
        </a:p>
      </dgm:t>
    </dgm:pt>
    <dgm:pt modelId="{66168F79-C0AE-4F2D-AB12-7EF33B14B93F}" type="pres">
      <dgm:prSet presAssocID="{57E840B6-8A25-49B7-A3CB-E45CD60C96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A76A661-765D-4E91-90CF-71439DFF1E2A}" type="pres">
      <dgm:prSet presAssocID="{B0FFB540-1294-4CB9-8FE3-790B1ED2747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AC2445-C2E1-4672-8A93-91E3C6130504}" type="pres">
      <dgm:prSet presAssocID="{A0063F76-75A9-4800-99CE-E8255B4703A7}" presName="spacer" presStyleCnt="0"/>
      <dgm:spPr/>
    </dgm:pt>
    <dgm:pt modelId="{E8640635-6515-4B2E-9E6B-E9012F5B7B02}" type="pres">
      <dgm:prSet presAssocID="{900A1410-F53C-4C8D-B75E-BC7CCCF05FD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D728C0-A7D5-4D7B-AD53-37F36E9B0199}" type="pres">
      <dgm:prSet presAssocID="{7386CCD0-281C-45DE-8D56-DBD98D413EAC}" presName="spacer" presStyleCnt="0"/>
      <dgm:spPr/>
    </dgm:pt>
    <dgm:pt modelId="{BF28FEDB-592B-455C-BE50-106458D77307}" type="pres">
      <dgm:prSet presAssocID="{E97A6992-85A1-4E33-AB8C-BA205671CEA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D9F567-0DD8-41CF-A786-07DA079BA5A7}" type="pres">
      <dgm:prSet presAssocID="{C821BFC6-8084-46EA-97C3-1EDD759CDC0F}" presName="spacer" presStyleCnt="0"/>
      <dgm:spPr/>
    </dgm:pt>
    <dgm:pt modelId="{1475F191-53C9-462D-BAA2-34CAC8348AEF}" type="pres">
      <dgm:prSet presAssocID="{26207EEF-40EA-4FA7-BD6B-BB5AAF2A16E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3D99C7C-EE75-46CC-9FC0-BBED768AEB45}" type="presOf" srcId="{57E840B6-8A25-49B7-A3CB-E45CD60C961F}" destId="{66168F79-C0AE-4F2D-AB12-7EF33B14B93F}" srcOrd="0" destOrd="0" presId="urn:microsoft.com/office/officeart/2005/8/layout/vList2"/>
    <dgm:cxn modelId="{FBEDE139-3E22-44CA-9FC0-82FFAA5EB6A9}" type="presOf" srcId="{E97A6992-85A1-4E33-AB8C-BA205671CEA3}" destId="{BF28FEDB-592B-455C-BE50-106458D77307}" srcOrd="0" destOrd="0" presId="urn:microsoft.com/office/officeart/2005/8/layout/vList2"/>
    <dgm:cxn modelId="{FF03BBED-5628-41B5-9F5A-61A7EEB6C735}" srcId="{57E840B6-8A25-49B7-A3CB-E45CD60C961F}" destId="{26207EEF-40EA-4FA7-BD6B-BB5AAF2A16E2}" srcOrd="3" destOrd="0" parTransId="{8417A58A-A2F0-489E-B056-856F80ED7B52}" sibTransId="{F16BC704-FB9B-4981-8F74-8B4B2F8F1A06}"/>
    <dgm:cxn modelId="{19497E2D-0006-4344-9403-913A60124E91}" srcId="{57E840B6-8A25-49B7-A3CB-E45CD60C961F}" destId="{B0FFB540-1294-4CB9-8FE3-790B1ED2747B}" srcOrd="0" destOrd="0" parTransId="{8CA2E85F-AF27-4A81-82AB-1F0DBDD63839}" sibTransId="{A0063F76-75A9-4800-99CE-E8255B4703A7}"/>
    <dgm:cxn modelId="{A7659FBA-6BD9-47AE-9A81-D604C200620A}" srcId="{57E840B6-8A25-49B7-A3CB-E45CD60C961F}" destId="{E97A6992-85A1-4E33-AB8C-BA205671CEA3}" srcOrd="2" destOrd="0" parTransId="{94F32056-2CDB-4B3D-95BB-7FEA333FB454}" sibTransId="{C821BFC6-8084-46EA-97C3-1EDD759CDC0F}"/>
    <dgm:cxn modelId="{0992546D-A497-4D38-B991-DA85BE51B3EE}" srcId="{57E840B6-8A25-49B7-A3CB-E45CD60C961F}" destId="{900A1410-F53C-4C8D-B75E-BC7CCCF05FD9}" srcOrd="1" destOrd="0" parTransId="{F89070ED-997D-4B97-99BB-9AFDF3CC9054}" sibTransId="{7386CCD0-281C-45DE-8D56-DBD98D413EAC}"/>
    <dgm:cxn modelId="{AD8AA3D4-0370-482E-BB35-F849589371A1}" type="presOf" srcId="{B0FFB540-1294-4CB9-8FE3-790B1ED2747B}" destId="{9A76A661-765D-4E91-90CF-71439DFF1E2A}" srcOrd="0" destOrd="0" presId="urn:microsoft.com/office/officeart/2005/8/layout/vList2"/>
    <dgm:cxn modelId="{134B2142-E8E0-4E83-B87D-A2E30F4F97E0}" type="presOf" srcId="{900A1410-F53C-4C8D-B75E-BC7CCCF05FD9}" destId="{E8640635-6515-4B2E-9E6B-E9012F5B7B02}" srcOrd="0" destOrd="0" presId="urn:microsoft.com/office/officeart/2005/8/layout/vList2"/>
    <dgm:cxn modelId="{E83807E0-AF25-4917-B2C8-AE90A1BAF804}" type="presOf" srcId="{26207EEF-40EA-4FA7-BD6B-BB5AAF2A16E2}" destId="{1475F191-53C9-462D-BAA2-34CAC8348AEF}" srcOrd="0" destOrd="0" presId="urn:microsoft.com/office/officeart/2005/8/layout/vList2"/>
    <dgm:cxn modelId="{D9BCC0BF-CDB9-401A-9E15-C383039A7A92}" type="presParOf" srcId="{66168F79-C0AE-4F2D-AB12-7EF33B14B93F}" destId="{9A76A661-765D-4E91-90CF-71439DFF1E2A}" srcOrd="0" destOrd="0" presId="urn:microsoft.com/office/officeart/2005/8/layout/vList2"/>
    <dgm:cxn modelId="{3B85940B-C603-484B-80CD-1F683C515FD8}" type="presParOf" srcId="{66168F79-C0AE-4F2D-AB12-7EF33B14B93F}" destId="{49AC2445-C2E1-4672-8A93-91E3C6130504}" srcOrd="1" destOrd="0" presId="urn:microsoft.com/office/officeart/2005/8/layout/vList2"/>
    <dgm:cxn modelId="{2FFAC7DC-F2BB-47DF-A0A2-1962EED162B8}" type="presParOf" srcId="{66168F79-C0AE-4F2D-AB12-7EF33B14B93F}" destId="{E8640635-6515-4B2E-9E6B-E9012F5B7B02}" srcOrd="2" destOrd="0" presId="urn:microsoft.com/office/officeart/2005/8/layout/vList2"/>
    <dgm:cxn modelId="{96129D47-EA29-49C0-96F1-E72FFDC76F7E}" type="presParOf" srcId="{66168F79-C0AE-4F2D-AB12-7EF33B14B93F}" destId="{C5D728C0-A7D5-4D7B-AD53-37F36E9B0199}" srcOrd="3" destOrd="0" presId="urn:microsoft.com/office/officeart/2005/8/layout/vList2"/>
    <dgm:cxn modelId="{96CF0D87-4C1C-4546-B6FA-40635AAE868E}" type="presParOf" srcId="{66168F79-C0AE-4F2D-AB12-7EF33B14B93F}" destId="{BF28FEDB-592B-455C-BE50-106458D77307}" srcOrd="4" destOrd="0" presId="urn:microsoft.com/office/officeart/2005/8/layout/vList2"/>
    <dgm:cxn modelId="{B2472DA6-BBFF-413F-9C93-980E839E621A}" type="presParOf" srcId="{66168F79-C0AE-4F2D-AB12-7EF33B14B93F}" destId="{0CD9F567-0DD8-41CF-A786-07DA079BA5A7}" srcOrd="5" destOrd="0" presId="urn:microsoft.com/office/officeart/2005/8/layout/vList2"/>
    <dgm:cxn modelId="{10622264-4AA9-43FC-B2EB-85E1A5F3CCC9}" type="presParOf" srcId="{66168F79-C0AE-4F2D-AB12-7EF33B14B93F}" destId="{1475F191-53C9-462D-BAA2-34CAC8348A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47D992-9107-4F92-BBCC-C01F47DD03AB}">
      <dsp:nvSpPr>
        <dsp:cNvPr id="0" name=""/>
        <dsp:cNvSpPr/>
      </dsp:nvSpPr>
      <dsp:spPr>
        <a:xfrm>
          <a:off x="0" y="90689"/>
          <a:ext cx="5913437" cy="143339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/>
            <a:t>Skup svih atoma u prirodi koji u jezgri imaju isti broj protona zove se</a:t>
          </a:r>
          <a:endParaRPr lang="en-US" sz="2700" kern="1200"/>
        </a:p>
      </dsp:txBody>
      <dsp:txXfrm>
        <a:off x="0" y="90689"/>
        <a:ext cx="5913437" cy="1433396"/>
      </dsp:txXfrm>
    </dsp:sp>
    <dsp:sp modelId="{CBE53383-7A4C-4C4E-893E-11F40E109715}">
      <dsp:nvSpPr>
        <dsp:cNvPr id="0" name=""/>
        <dsp:cNvSpPr/>
      </dsp:nvSpPr>
      <dsp:spPr>
        <a:xfrm>
          <a:off x="0" y="1601845"/>
          <a:ext cx="5913437" cy="1433396"/>
        </a:xfrm>
        <a:prstGeom prst="roundRect">
          <a:avLst/>
        </a:prstGeom>
        <a:gradFill rotWithShape="0">
          <a:gsLst>
            <a:gs pos="0">
              <a:schemeClr val="accent5">
                <a:hueOff val="-842315"/>
                <a:satOff val="-3972"/>
                <a:lumOff val="98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842315"/>
                <a:satOff val="-3972"/>
                <a:lumOff val="98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842315"/>
                <a:satOff val="-3972"/>
                <a:lumOff val="98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err="1"/>
            <a:t>J.J.Berzeilus</a:t>
          </a:r>
          <a:r>
            <a:rPr lang="en-GB" sz="2700" kern="1200" dirty="0"/>
            <a:t> </a:t>
          </a:r>
          <a:r>
            <a:rPr lang="en-GB" sz="2700" kern="1200" dirty="0" err="1"/>
            <a:t>početkom</a:t>
          </a:r>
          <a:r>
            <a:rPr lang="en-GB" sz="2700" kern="1200" dirty="0"/>
            <a:t> 19.stoljeća </a:t>
          </a:r>
          <a:r>
            <a:rPr lang="en-GB" sz="2700" kern="1200" dirty="0" err="1"/>
            <a:t>uvodi</a:t>
          </a:r>
          <a:r>
            <a:rPr lang="en-GB" sz="2700" kern="1200" dirty="0"/>
            <a:t> </a:t>
          </a:r>
          <a:r>
            <a:rPr lang="en-GB" sz="2700" kern="1200" dirty="0" err="1"/>
            <a:t>slovne</a:t>
          </a:r>
          <a:r>
            <a:rPr lang="en-GB" sz="2700" kern="1200" dirty="0"/>
            <a:t> </a:t>
          </a:r>
          <a:r>
            <a:rPr lang="en-GB" sz="2700" kern="1200" dirty="0" err="1"/>
            <a:t>oznake</a:t>
          </a:r>
          <a:r>
            <a:rPr lang="en-GB" sz="2700" kern="1200" dirty="0"/>
            <a:t> </a:t>
          </a:r>
          <a:r>
            <a:rPr lang="en-GB" sz="2700" kern="1200" dirty="0" err="1"/>
            <a:t>kemijskih</a:t>
          </a:r>
          <a:r>
            <a:rPr lang="en-GB" sz="2700" kern="1200" dirty="0"/>
            <a:t> elemenata </a:t>
          </a:r>
          <a:r>
            <a:rPr lang="en-GB" sz="2700" kern="1200" dirty="0" err="1"/>
            <a:t>koje</a:t>
          </a:r>
          <a:r>
            <a:rPr lang="en-GB" sz="2700" kern="1200" dirty="0"/>
            <a:t> </a:t>
          </a:r>
          <a:r>
            <a:rPr lang="en-GB" sz="2700" kern="1200" dirty="0" err="1"/>
            <a:t>nazivamo</a:t>
          </a:r>
          <a:r>
            <a:rPr lang="en-GB" sz="2700" kern="1200" dirty="0"/>
            <a:t> _________________.</a:t>
          </a:r>
          <a:endParaRPr lang="en-US" sz="2700" kern="1200" dirty="0"/>
        </a:p>
      </dsp:txBody>
      <dsp:txXfrm>
        <a:off x="0" y="1601845"/>
        <a:ext cx="5913437" cy="1433396"/>
      </dsp:txXfrm>
    </dsp:sp>
    <dsp:sp modelId="{27BA17DD-58DF-4725-8A1C-68F56A090943}">
      <dsp:nvSpPr>
        <dsp:cNvPr id="0" name=""/>
        <dsp:cNvSpPr/>
      </dsp:nvSpPr>
      <dsp:spPr>
        <a:xfrm>
          <a:off x="0" y="3113002"/>
          <a:ext cx="5913437" cy="1433396"/>
        </a:xfrm>
        <a:prstGeom prst="roundRect">
          <a:avLst/>
        </a:prstGeom>
        <a:gradFill rotWithShape="0">
          <a:gsLst>
            <a:gs pos="0">
              <a:schemeClr val="accent5">
                <a:hueOff val="-1684631"/>
                <a:satOff val="-7944"/>
                <a:lumOff val="196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684631"/>
                <a:satOff val="-7944"/>
                <a:lumOff val="196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684631"/>
                <a:satOff val="-7944"/>
                <a:lumOff val="196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U </a:t>
          </a:r>
          <a:r>
            <a:rPr lang="en-GB" sz="2700" kern="1200" dirty="0" err="1"/>
            <a:t>izrazu</a:t>
          </a:r>
          <a:r>
            <a:rPr lang="en-GB" sz="2700" kern="1200" dirty="0"/>
            <a:t> 2S broj </a:t>
          </a:r>
          <a:r>
            <a:rPr lang="en-GB" sz="2700" kern="1200" dirty="0" err="1"/>
            <a:t>dva</a:t>
          </a:r>
          <a:r>
            <a:rPr lang="en-GB" sz="2700" kern="1200" dirty="0"/>
            <a:t> </a:t>
          </a:r>
          <a:r>
            <a:rPr lang="en-GB" sz="2700" kern="1200" dirty="0" err="1"/>
            <a:t>označava</a:t>
          </a:r>
          <a:r>
            <a:rPr lang="en-GB" sz="2700" kern="1200" dirty="0"/>
            <a:t>______________ a </a:t>
          </a:r>
          <a:r>
            <a:rPr lang="en-GB" sz="2700" kern="1200" dirty="0" err="1"/>
            <a:t>slovo</a:t>
          </a:r>
          <a:r>
            <a:rPr lang="en-GB" sz="2700" kern="1200" dirty="0"/>
            <a:t> S je ________________.</a:t>
          </a:r>
          <a:endParaRPr lang="en-US" sz="2700" kern="1200" dirty="0"/>
        </a:p>
      </dsp:txBody>
      <dsp:txXfrm>
        <a:off x="0" y="3113002"/>
        <a:ext cx="5913437" cy="14333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A71CD9-EDD0-43CF-8881-03C2BB537F53}">
      <dsp:nvSpPr>
        <dsp:cNvPr id="0" name=""/>
        <dsp:cNvSpPr/>
      </dsp:nvSpPr>
      <dsp:spPr>
        <a:xfrm>
          <a:off x="0" y="15803"/>
          <a:ext cx="5913437" cy="14929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Kemijske elemente označavamo kemijskim simbolima. Svaki simbol ima kvalitativno značenje (predstvalja kemijski element)   i kvantitativno značenje (1 atom tog elementa).</a:t>
          </a:r>
          <a:endParaRPr lang="en-US" sz="2200" kern="1200"/>
        </a:p>
      </dsp:txBody>
      <dsp:txXfrm>
        <a:off x="0" y="15803"/>
        <a:ext cx="5913437" cy="1492920"/>
      </dsp:txXfrm>
    </dsp:sp>
    <dsp:sp modelId="{A3CB069F-9FC0-4DF4-9A92-760ABE728070}">
      <dsp:nvSpPr>
        <dsp:cNvPr id="0" name=""/>
        <dsp:cNvSpPr/>
      </dsp:nvSpPr>
      <dsp:spPr>
        <a:xfrm>
          <a:off x="0" y="1572083"/>
          <a:ext cx="5913437" cy="1492920"/>
        </a:xfrm>
        <a:prstGeom prst="roundRect">
          <a:avLst/>
        </a:prstGeom>
        <a:gradFill rotWithShape="0">
          <a:gsLst>
            <a:gs pos="0">
              <a:schemeClr val="accent5">
                <a:hueOff val="-842315"/>
                <a:satOff val="-3972"/>
                <a:lumOff val="98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842315"/>
                <a:satOff val="-3972"/>
                <a:lumOff val="98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842315"/>
                <a:satOff val="-3972"/>
                <a:lumOff val="98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Međunarodno dogovorene boje kojima se označavaju modeli atoma su:</a:t>
          </a:r>
          <a:endParaRPr lang="en-US" sz="2200" kern="1200"/>
        </a:p>
      </dsp:txBody>
      <dsp:txXfrm>
        <a:off x="0" y="1572083"/>
        <a:ext cx="5913437" cy="1492920"/>
      </dsp:txXfrm>
    </dsp:sp>
    <dsp:sp modelId="{772ACC96-7B15-442D-99D5-7CCD71899AF7}">
      <dsp:nvSpPr>
        <dsp:cNvPr id="0" name=""/>
        <dsp:cNvSpPr/>
      </dsp:nvSpPr>
      <dsp:spPr>
        <a:xfrm>
          <a:off x="0" y="3128364"/>
          <a:ext cx="5913437" cy="1492920"/>
        </a:xfrm>
        <a:prstGeom prst="roundRect">
          <a:avLst/>
        </a:prstGeom>
        <a:gradFill rotWithShape="0">
          <a:gsLst>
            <a:gs pos="0">
              <a:schemeClr val="accent5">
                <a:hueOff val="-1684631"/>
                <a:satOff val="-7944"/>
                <a:lumOff val="196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684631"/>
                <a:satOff val="-7944"/>
                <a:lumOff val="196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684631"/>
                <a:satOff val="-7944"/>
                <a:lumOff val="196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CRVENA-</a:t>
          </a:r>
          <a:r>
            <a:rPr lang="en-GB" sz="2200" kern="1200" dirty="0" err="1"/>
            <a:t>kisik</a:t>
          </a:r>
          <a:r>
            <a:rPr lang="en-GB" sz="2200" kern="1200" dirty="0"/>
            <a:t>   </a:t>
          </a:r>
          <a:r>
            <a:rPr lang="en-GB" sz="2200" kern="1200" dirty="0" err="1"/>
            <a:t>crna-ugljik</a:t>
          </a:r>
          <a:r>
            <a:rPr lang="en-GB" sz="2200" kern="1200" dirty="0"/>
            <a:t>    </a:t>
          </a:r>
          <a:r>
            <a:rPr lang="en-GB" sz="2200" kern="1200" dirty="0" err="1"/>
            <a:t>bijela-vodik</a:t>
          </a:r>
          <a:r>
            <a:rPr lang="en-GB" sz="2200" kern="1200" dirty="0"/>
            <a:t>    </a:t>
          </a:r>
          <a:r>
            <a:rPr lang="en-GB" sz="2200" kern="1200" dirty="0" err="1"/>
            <a:t>plava-dušik</a:t>
          </a:r>
          <a:r>
            <a:rPr lang="en-GB" sz="2200" kern="1200" dirty="0"/>
            <a:t>  </a:t>
          </a:r>
          <a:r>
            <a:rPr lang="en-GB" sz="2200" kern="1200" dirty="0" err="1"/>
            <a:t>žuta-sumpor</a:t>
          </a:r>
          <a:r>
            <a:rPr lang="en-GB" sz="2200" kern="1200" dirty="0"/>
            <a:t>  </a:t>
          </a:r>
          <a:r>
            <a:rPr lang="en-GB" sz="2200" kern="1200" dirty="0" err="1"/>
            <a:t>zelena-klor</a:t>
          </a:r>
          <a:r>
            <a:rPr lang="en-GB" sz="2200" kern="1200" dirty="0"/>
            <a:t>     </a:t>
          </a:r>
          <a:endParaRPr lang="en-US" sz="2200" kern="1200" dirty="0"/>
        </a:p>
      </dsp:txBody>
      <dsp:txXfrm>
        <a:off x="0" y="3128364"/>
        <a:ext cx="5913437" cy="14929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76A661-765D-4E91-90CF-71439DFF1E2A}">
      <dsp:nvSpPr>
        <dsp:cNvPr id="0" name=""/>
        <dsp:cNvSpPr/>
      </dsp:nvSpPr>
      <dsp:spPr>
        <a:xfrm>
          <a:off x="0" y="312353"/>
          <a:ext cx="9604375" cy="7335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1. Nacrtaj u bilježnice modele 1 atoma ugljika, 3 atoma ugljika, 4 atoma klora I 2 atoma sumpora. (pazi na boje)</a:t>
          </a:r>
          <a:endParaRPr lang="en-US" sz="1900" kern="1200"/>
        </a:p>
      </dsp:txBody>
      <dsp:txXfrm>
        <a:off x="0" y="312353"/>
        <a:ext cx="9604375" cy="733590"/>
      </dsp:txXfrm>
    </dsp:sp>
    <dsp:sp modelId="{E8640635-6515-4B2E-9E6B-E9012F5B7B02}">
      <dsp:nvSpPr>
        <dsp:cNvPr id="0" name=""/>
        <dsp:cNvSpPr/>
      </dsp:nvSpPr>
      <dsp:spPr>
        <a:xfrm>
          <a:off x="0" y="1100663"/>
          <a:ext cx="9604375" cy="7335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2. Uz modele molekula napiši odgovarajuće oznake. Upotrijebi kemijske simbole.</a:t>
          </a:r>
          <a:endParaRPr lang="en-US" sz="1900" kern="1200"/>
        </a:p>
      </dsp:txBody>
      <dsp:txXfrm>
        <a:off x="0" y="1100663"/>
        <a:ext cx="9604375" cy="733590"/>
      </dsp:txXfrm>
    </dsp:sp>
    <dsp:sp modelId="{BF28FEDB-592B-455C-BE50-106458D77307}">
      <dsp:nvSpPr>
        <dsp:cNvPr id="0" name=""/>
        <dsp:cNvSpPr/>
      </dsp:nvSpPr>
      <dsp:spPr>
        <a:xfrm>
          <a:off x="0" y="1888973"/>
          <a:ext cx="9604375" cy="7335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3. NAPIŠI OZNAKE ZA: ATOM DUŠIKA I JEDAN ATOM KALCIJA. DVA ATOMA ŽELJEZA,5 ATOMA FOSFORA, 7 ATOMA KALIJA, 2 ATOMA VODIKA,10 ATOMA ALUMINIJA</a:t>
          </a:r>
          <a:endParaRPr lang="en-US" sz="1900" kern="1200"/>
        </a:p>
      </dsp:txBody>
      <dsp:txXfrm>
        <a:off x="0" y="1888973"/>
        <a:ext cx="9604375" cy="733590"/>
      </dsp:txXfrm>
    </dsp:sp>
    <dsp:sp modelId="{1475F191-53C9-462D-BAA2-34CAC8348AEF}">
      <dsp:nvSpPr>
        <dsp:cNvPr id="0" name=""/>
        <dsp:cNvSpPr/>
      </dsp:nvSpPr>
      <dsp:spPr>
        <a:xfrm>
          <a:off x="0" y="2677283"/>
          <a:ext cx="9604375" cy="7335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4. Kemijske elemente navedene u zadacima 1.-4. razvrstaj na metale I nemetale.</a:t>
          </a:r>
          <a:endParaRPr lang="en-US" sz="1900" kern="1200"/>
        </a:p>
      </dsp:txBody>
      <dsp:txXfrm>
        <a:off x="0" y="2677283"/>
        <a:ext cx="9604375" cy="73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752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595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852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79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308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087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243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184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8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90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694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6357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C69834E-5EEE-4D61-833E-0492889645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8E5D9BA-46E7-4BFA-9C74-75495BF6F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B033D76-5800-44B6-AFE9-EE2106935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22D6F85-FFBA-4F81-AEE5-AAA17CB7AA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3B31514-E6DF-4357-9EEA-EFB798308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071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en-US" sz="7200">
                <a:solidFill>
                  <a:srgbClr val="454545"/>
                </a:solidFill>
              </a:rPr>
              <a:t>Ponavljanje-kemijski simboli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372" y="4133234"/>
            <a:ext cx="9120954" cy="744373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4C401D57-600A-4C91-AC9A-14CA1ED6F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412BDC66-00FA-4A3F-9BC7-BE05FF7705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79305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07EE483-5C1F-4747-9600-819A61F5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GB" dirty="0" err="1"/>
              <a:t>Ponovimo</a:t>
            </a:r>
            <a:r>
              <a:rPr lang="en-GB" dirty="0"/>
              <a:t> </a:t>
            </a:r>
            <a:r>
              <a:rPr lang="en-GB" dirty="0" err="1"/>
              <a:t>zajedno</a:t>
            </a:r>
            <a:endParaRPr lang="en-GB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xmlns="" id="{F2DDDDDC-E966-44FB-9619-11015E84A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3077695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5023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E8C0D28-6B14-42AA-8C1A-6B3DC8432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GB"/>
              <a:t>Označavanje kemijskih elemenata</a:t>
            </a:r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xmlns="" id="{05E76B21-12D1-4997-B3D2-E3D9FA8E9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1271263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18511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xmlns="" id="{482E7304-2AC2-4A5C-924D-A6AC3FFC5E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361D180-DE67-48AB-9D09-30E941CB6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GB"/>
              <a:t>Primijenimo na zadacima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D259FEF2-F6A5-442F-BA10-4E39EECD0A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3C183B1-1D4B-4E3D-A02E-A426E3BFA0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22" name="Rezervirano mjesto sadržaja 2">
            <a:extLst>
              <a:ext uri="{FF2B5EF4-FFF2-40B4-BE49-F238E27FC236}">
                <a16:creationId xmlns:a16="http://schemas.microsoft.com/office/drawing/2014/main" xmlns="" id="{D3624410-AA85-4300-B0B9-02B1AD135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9474005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7678432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32</TotalTime>
  <Words>173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Galerija</vt:lpstr>
      <vt:lpstr>Ponavljanje-kemijski simboli</vt:lpstr>
      <vt:lpstr>Ponovimo zajedno</vt:lpstr>
      <vt:lpstr>Označavanje kemijskih elemenata</vt:lpstr>
      <vt:lpstr>Primijenimo na zadacima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Ponavljanje-kemijski simboli</dc:title>
  <dc:creator>SANJA ČOP-BARBARIĆ</dc:creator>
  <cp:lastModifiedBy>Krešimir</cp:lastModifiedBy>
  <cp:revision>6</cp:revision>
  <dcterms:created xsi:type="dcterms:W3CDTF">2020-03-23T13:27:19Z</dcterms:created>
  <dcterms:modified xsi:type="dcterms:W3CDTF">2020-03-23T15:17:15Z</dcterms:modified>
</cp:coreProperties>
</file>