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CDFE72-D786-4A48-92EB-C9DCD7D4B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KEMIJSKI ELEMENTI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CDF52DF-268E-4AB5-9A63-C1B028A6A3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Kemijski</a:t>
            </a:r>
            <a:r>
              <a:rPr lang="en-GB" dirty="0"/>
              <a:t> </a:t>
            </a:r>
            <a:r>
              <a:rPr lang="en-GB" dirty="0" err="1"/>
              <a:t>simboli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0033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77B430-7763-4284-BDFA-F4C01604F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Kemijski</a:t>
            </a:r>
            <a:r>
              <a:rPr lang="en-GB" dirty="0"/>
              <a:t> </a:t>
            </a:r>
            <a:r>
              <a:rPr lang="en-GB" dirty="0" err="1"/>
              <a:t>elementi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03DE608-9373-4912-8ECA-D6559830D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Riječ</a:t>
            </a:r>
            <a:r>
              <a:rPr lang="en-GB" dirty="0"/>
              <a:t> element </a:t>
            </a:r>
            <a:r>
              <a:rPr lang="en-GB" dirty="0" err="1"/>
              <a:t>znači</a:t>
            </a:r>
            <a:r>
              <a:rPr lang="en-GB" dirty="0"/>
              <a:t> nešto </a:t>
            </a:r>
            <a:r>
              <a:rPr lang="en-GB" dirty="0" err="1"/>
              <a:t>osnovno,temeljno</a:t>
            </a:r>
            <a:endParaRPr lang="en-GB" dirty="0"/>
          </a:p>
          <a:p>
            <a:r>
              <a:rPr lang="en-GB" dirty="0" err="1"/>
              <a:t>Kemijski</a:t>
            </a:r>
            <a:r>
              <a:rPr lang="en-GB" dirty="0"/>
              <a:t> element </a:t>
            </a:r>
            <a:r>
              <a:rPr lang="en-GB" dirty="0" err="1"/>
              <a:t>definiramo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skup</a:t>
            </a:r>
            <a:r>
              <a:rPr lang="en-GB" dirty="0"/>
              <a:t> </a:t>
            </a:r>
            <a:r>
              <a:rPr lang="en-GB" dirty="0" err="1"/>
              <a:t>svih</a:t>
            </a:r>
            <a:r>
              <a:rPr lang="en-GB" dirty="0"/>
              <a:t> </a:t>
            </a:r>
            <a:r>
              <a:rPr lang="en-GB" dirty="0" err="1"/>
              <a:t>atoma</a:t>
            </a:r>
            <a:r>
              <a:rPr lang="en-GB" dirty="0"/>
              <a:t> u </a:t>
            </a:r>
            <a:r>
              <a:rPr lang="en-GB" dirty="0" err="1"/>
              <a:t>prirodi</a:t>
            </a:r>
            <a:r>
              <a:rPr lang="en-GB" dirty="0"/>
              <a:t> s </a:t>
            </a:r>
            <a:r>
              <a:rPr lang="en-GB" dirty="0" err="1"/>
              <a:t>istim</a:t>
            </a:r>
            <a:r>
              <a:rPr lang="en-GB" dirty="0"/>
              <a:t> </a:t>
            </a:r>
            <a:r>
              <a:rPr lang="en-GB" dirty="0" err="1"/>
              <a:t>brojem</a:t>
            </a:r>
            <a:r>
              <a:rPr lang="en-GB" dirty="0"/>
              <a:t> </a:t>
            </a:r>
            <a:r>
              <a:rPr lang="en-GB" dirty="0" err="1"/>
              <a:t>protona</a:t>
            </a:r>
            <a:r>
              <a:rPr lang="en-GB" dirty="0"/>
              <a:t>.</a:t>
            </a:r>
          </a:p>
          <a:p>
            <a:r>
              <a:rPr lang="en-GB" dirty="0"/>
              <a:t>Danas </a:t>
            </a:r>
            <a:r>
              <a:rPr lang="en-GB" dirty="0" err="1"/>
              <a:t>poznato</a:t>
            </a:r>
            <a:r>
              <a:rPr lang="en-GB" dirty="0"/>
              <a:t> 118 </a:t>
            </a:r>
            <a:r>
              <a:rPr lang="en-GB" dirty="0" err="1"/>
              <a:t>kemijski</a:t>
            </a:r>
            <a:r>
              <a:rPr lang="en-GB" dirty="0"/>
              <a:t> elemenata od </a:t>
            </a:r>
            <a:r>
              <a:rPr lang="en-GB" dirty="0" err="1"/>
              <a:t>kojih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94 </a:t>
            </a:r>
            <a:r>
              <a:rPr lang="en-GB" dirty="0" err="1"/>
              <a:t>nađena</a:t>
            </a:r>
            <a:r>
              <a:rPr lang="en-GB" dirty="0"/>
              <a:t> u </a:t>
            </a:r>
            <a:r>
              <a:rPr lang="en-GB" dirty="0" err="1"/>
              <a:t>prirodi</a:t>
            </a:r>
            <a:endParaRPr lang="en-GB" dirty="0"/>
          </a:p>
          <a:p>
            <a:r>
              <a:rPr lang="en-GB" dirty="0"/>
              <a:t>KEMIJSKI SIMBOL- </a:t>
            </a:r>
            <a:r>
              <a:rPr lang="en-GB" b="1" dirty="0" err="1"/>
              <a:t>oznaka</a:t>
            </a:r>
            <a:r>
              <a:rPr lang="en-GB" b="1" dirty="0"/>
              <a:t> za </a:t>
            </a:r>
            <a:r>
              <a:rPr lang="en-GB" b="1" dirty="0" err="1"/>
              <a:t>kemijski</a:t>
            </a:r>
            <a:r>
              <a:rPr lang="en-GB" b="1" dirty="0"/>
              <a:t> element</a:t>
            </a:r>
          </a:p>
          <a:p>
            <a:endParaRPr lang="en-GB" dirty="0"/>
          </a:p>
          <a:p>
            <a:r>
              <a:rPr lang="en-GB" dirty="0" err="1"/>
              <a:t>Pronađi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internetu</a:t>
            </a:r>
            <a:r>
              <a:rPr lang="en-GB" dirty="0"/>
              <a:t> </a:t>
            </a:r>
            <a:r>
              <a:rPr lang="en-GB" dirty="0" err="1"/>
              <a:t>podatke</a:t>
            </a:r>
            <a:r>
              <a:rPr lang="en-GB" dirty="0"/>
              <a:t> o </a:t>
            </a:r>
            <a:r>
              <a:rPr lang="en-GB" dirty="0" err="1"/>
              <a:t>alkemiji</a:t>
            </a:r>
            <a:r>
              <a:rPr lang="en-GB" dirty="0"/>
              <a:t> i </a:t>
            </a:r>
            <a:r>
              <a:rPr lang="en-GB" dirty="0" err="1"/>
              <a:t>alkemičarima</a:t>
            </a:r>
            <a:r>
              <a:rPr lang="en-GB" dirty="0"/>
              <a:t>. </a:t>
            </a:r>
            <a:r>
              <a:rPr lang="en-GB" dirty="0" err="1"/>
              <a:t>Nacrtaj</a:t>
            </a:r>
            <a:r>
              <a:rPr lang="en-GB" dirty="0"/>
              <a:t> u </a:t>
            </a:r>
            <a:r>
              <a:rPr lang="en-GB" dirty="0" err="1"/>
              <a:t>bilježnice</a:t>
            </a:r>
            <a:r>
              <a:rPr lang="en-GB" dirty="0"/>
              <a:t> </a:t>
            </a:r>
            <a:r>
              <a:rPr lang="en-GB" dirty="0" err="1"/>
              <a:t>oznake</a:t>
            </a:r>
            <a:r>
              <a:rPr lang="en-GB" dirty="0"/>
              <a:t> za </a:t>
            </a:r>
            <a:r>
              <a:rPr lang="en-GB" dirty="0" err="1"/>
              <a:t>vodu,vatru,zrak</a:t>
            </a:r>
            <a:r>
              <a:rPr lang="en-GB" dirty="0"/>
              <a:t> i </a:t>
            </a:r>
            <a:r>
              <a:rPr lang="en-GB" dirty="0" err="1"/>
              <a:t>zemlju</a:t>
            </a:r>
            <a:r>
              <a:rPr lang="en-GB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xmlns="" val="395100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C2DD0F6-AA12-494D-9EA4-8ED1527A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Kemijski</a:t>
            </a:r>
            <a:r>
              <a:rPr lang="en-GB" dirty="0"/>
              <a:t> </a:t>
            </a:r>
            <a:r>
              <a:rPr lang="en-GB" dirty="0" err="1"/>
              <a:t>elementi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povijest</a:t>
            </a:r>
            <a:endParaRPr lang="en-GB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69BBAEE-3E38-434B-B292-97352D566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John Dalton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xmlns="" id="{6B5C1E6A-2478-45C7-8E41-0765091A8E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3796" y="2514600"/>
            <a:ext cx="3574820" cy="3741738"/>
          </a:xfrm>
          <a:prstGeom prst="rect">
            <a:avLst/>
          </a:prstGeom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4738E8A-7F38-4D5D-9329-32DFB741A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J.J.Berzelius</a:t>
            </a:r>
            <a:endParaRPr lang="en-GB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53E4A5A6-D9A0-4636-AFA7-5C25DABD2C6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err="1"/>
              <a:t>Predložio</a:t>
            </a:r>
            <a:r>
              <a:rPr lang="en-GB" dirty="0"/>
              <a:t> da se </a:t>
            </a:r>
            <a:r>
              <a:rPr lang="en-GB" dirty="0" err="1"/>
              <a:t>svi</a:t>
            </a:r>
            <a:r>
              <a:rPr lang="en-GB" dirty="0"/>
              <a:t> </a:t>
            </a:r>
            <a:r>
              <a:rPr lang="en-GB" dirty="0" err="1"/>
              <a:t>kemijski</a:t>
            </a:r>
            <a:r>
              <a:rPr lang="en-GB" dirty="0"/>
              <a:t> </a:t>
            </a:r>
            <a:r>
              <a:rPr lang="en-GB" dirty="0" err="1"/>
              <a:t>elementi</a:t>
            </a:r>
            <a:r>
              <a:rPr lang="en-GB" dirty="0"/>
              <a:t> </a:t>
            </a:r>
            <a:r>
              <a:rPr lang="en-GB" dirty="0" err="1"/>
              <a:t>označavaju</a:t>
            </a:r>
            <a:r>
              <a:rPr lang="en-GB" dirty="0"/>
              <a:t> </a:t>
            </a:r>
            <a:r>
              <a:rPr lang="en-GB" dirty="0" err="1"/>
              <a:t>prema</a:t>
            </a:r>
            <a:r>
              <a:rPr lang="en-GB" dirty="0"/>
              <a:t> </a:t>
            </a:r>
            <a:r>
              <a:rPr lang="en-GB" dirty="0" err="1"/>
              <a:t>latinskom</a:t>
            </a:r>
            <a:r>
              <a:rPr lang="en-GB" dirty="0"/>
              <a:t> </a:t>
            </a:r>
            <a:r>
              <a:rPr lang="en-GB" dirty="0" err="1"/>
              <a:t>imenu</a:t>
            </a:r>
            <a:endParaRPr lang="en-GB" dirty="0"/>
          </a:p>
          <a:p>
            <a:r>
              <a:rPr lang="en-GB" dirty="0" err="1"/>
              <a:t>Primjeri</a:t>
            </a:r>
            <a:endParaRPr lang="en-GB" dirty="0"/>
          </a:p>
          <a:p>
            <a:r>
              <a:rPr lang="en-GB" dirty="0" err="1"/>
              <a:t>Oxygenium</a:t>
            </a:r>
            <a:r>
              <a:rPr lang="en-GB" dirty="0"/>
              <a:t>                O</a:t>
            </a:r>
          </a:p>
          <a:p>
            <a:r>
              <a:rPr lang="en-GB" dirty="0"/>
              <a:t>Calcium                      Ca</a:t>
            </a:r>
          </a:p>
          <a:p>
            <a:r>
              <a:rPr lang="en-GB" dirty="0" err="1"/>
              <a:t>Hydrogenium</a:t>
            </a:r>
            <a:r>
              <a:rPr lang="en-GB" dirty="0"/>
              <a:t>              H</a:t>
            </a:r>
          </a:p>
          <a:p>
            <a:r>
              <a:rPr lang="en-GB" dirty="0"/>
              <a:t>Phosphorus                  P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60382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A057CB-83B3-4853-ADF5-419F2374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Kemijski</a:t>
            </a:r>
            <a:r>
              <a:rPr lang="en-GB" dirty="0"/>
              <a:t> </a:t>
            </a:r>
            <a:r>
              <a:rPr lang="en-GB" dirty="0" err="1"/>
              <a:t>elementi</a:t>
            </a:r>
            <a:r>
              <a:rPr lang="en-GB" dirty="0"/>
              <a:t> I </a:t>
            </a:r>
            <a:r>
              <a:rPr lang="en-GB" dirty="0" err="1"/>
              <a:t>kemijski</a:t>
            </a:r>
            <a:r>
              <a:rPr lang="en-GB" dirty="0"/>
              <a:t> </a:t>
            </a:r>
            <a:r>
              <a:rPr lang="en-GB" dirty="0" err="1"/>
              <a:t>simboli</a:t>
            </a:r>
            <a:endParaRPr lang="en-GB" dirty="0"/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xmlns="" id="{691507A9-F6F7-40F9-94BD-73A2FD251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9603165"/>
              </p:ext>
            </p:extLst>
          </p:nvPr>
        </p:nvGraphicFramePr>
        <p:xfrm>
          <a:off x="1524000" y="1853248"/>
          <a:ext cx="8787526" cy="426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024">
                  <a:extLst>
                    <a:ext uri="{9D8B030D-6E8A-4147-A177-3AD203B41FA5}">
                      <a16:colId xmlns:a16="http://schemas.microsoft.com/office/drawing/2014/main" xmlns="" val="539817719"/>
                    </a:ext>
                  </a:extLst>
                </a:gridCol>
                <a:gridCol w="1777376">
                  <a:extLst>
                    <a:ext uri="{9D8B030D-6E8A-4147-A177-3AD203B41FA5}">
                      <a16:colId xmlns:a16="http://schemas.microsoft.com/office/drawing/2014/main" xmlns="" val="72171049"/>
                    </a:ext>
                  </a:extLst>
                </a:gridCol>
                <a:gridCol w="2226963">
                  <a:extLst>
                    <a:ext uri="{9D8B030D-6E8A-4147-A177-3AD203B41FA5}">
                      <a16:colId xmlns:a16="http://schemas.microsoft.com/office/drawing/2014/main" xmlns="" val="1282650313"/>
                    </a:ext>
                  </a:extLst>
                </a:gridCol>
                <a:gridCol w="2344163">
                  <a:extLst>
                    <a:ext uri="{9D8B030D-6E8A-4147-A177-3AD203B41FA5}">
                      <a16:colId xmlns:a16="http://schemas.microsoft.com/office/drawing/2014/main" xmlns="" val="4173486683"/>
                    </a:ext>
                  </a:extLst>
                </a:gridCol>
              </a:tblGrid>
              <a:tr h="671476">
                <a:tc>
                  <a:txBody>
                    <a:bodyPr/>
                    <a:lstStyle/>
                    <a:p>
                      <a:r>
                        <a:rPr lang="en-GB" dirty="0" err="1"/>
                        <a:t>Hrvatsko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Latinski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naziv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Kemijski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simbol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Čitanje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6712995"/>
                  </a:ext>
                </a:extLst>
              </a:tr>
              <a:tr h="486911">
                <a:tc>
                  <a:txBody>
                    <a:bodyPr/>
                    <a:lstStyle/>
                    <a:p>
                      <a:r>
                        <a:rPr lang="en-GB" dirty="0" err="1"/>
                        <a:t>Kisik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Oxygenium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277199"/>
                  </a:ext>
                </a:extLst>
              </a:tr>
              <a:tr h="671476">
                <a:tc>
                  <a:txBody>
                    <a:bodyPr/>
                    <a:lstStyle/>
                    <a:p>
                      <a:r>
                        <a:rPr lang="en-GB" dirty="0" err="1"/>
                        <a:t>Vodik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Hydrogenium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4474030"/>
                  </a:ext>
                </a:extLst>
              </a:tr>
              <a:tr h="486911">
                <a:tc>
                  <a:txBody>
                    <a:bodyPr/>
                    <a:lstStyle/>
                    <a:p>
                      <a:r>
                        <a:rPr lang="en-GB" dirty="0" err="1"/>
                        <a:t>Sumpor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Sulphur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4812743"/>
                  </a:ext>
                </a:extLst>
              </a:tr>
              <a:tr h="486911">
                <a:tc>
                  <a:txBody>
                    <a:bodyPr/>
                    <a:lstStyle/>
                    <a:p>
                      <a:r>
                        <a:rPr lang="en-GB" dirty="0" err="1"/>
                        <a:t>fosfor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3947403"/>
                  </a:ext>
                </a:extLst>
              </a:tr>
              <a:tr h="486911">
                <a:tc>
                  <a:txBody>
                    <a:bodyPr/>
                    <a:lstStyle/>
                    <a:p>
                      <a:r>
                        <a:rPr lang="en-GB" dirty="0" err="1"/>
                        <a:t>Ugljik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Carboneum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              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137616"/>
                  </a:ext>
                </a:extLst>
              </a:tr>
              <a:tr h="486911">
                <a:tc>
                  <a:txBody>
                    <a:bodyPr/>
                    <a:lstStyle/>
                    <a:p>
                      <a:r>
                        <a:rPr lang="en-GB" dirty="0" err="1"/>
                        <a:t>Dušik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Nitrogenium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en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2362873"/>
                  </a:ext>
                </a:extLst>
              </a:tr>
              <a:tr h="486911">
                <a:tc>
                  <a:txBody>
                    <a:bodyPr/>
                    <a:lstStyle/>
                    <a:p>
                      <a:r>
                        <a:rPr lang="en-GB" dirty="0" err="1"/>
                        <a:t>Željezo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Ferrum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ef</a:t>
                      </a:r>
                      <a:r>
                        <a:rPr lang="en-GB" dirty="0"/>
                        <a:t>-e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790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670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A5B35A-3E0C-4E54-8161-EF430A74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Značenje</a:t>
            </a:r>
            <a:r>
              <a:rPr lang="en-GB" dirty="0"/>
              <a:t> </a:t>
            </a:r>
            <a:r>
              <a:rPr lang="en-GB" dirty="0" err="1"/>
              <a:t>simbola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9B4650A-9B4A-4ADB-8428-31CB21605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Kemijski</a:t>
            </a:r>
            <a:r>
              <a:rPr lang="en-GB" dirty="0"/>
              <a:t> </a:t>
            </a:r>
            <a:r>
              <a:rPr lang="en-GB" dirty="0" err="1"/>
              <a:t>simbol</a:t>
            </a:r>
            <a:r>
              <a:rPr lang="en-GB" dirty="0"/>
              <a:t>= </a:t>
            </a:r>
            <a:r>
              <a:rPr lang="en-GB" dirty="0" err="1"/>
              <a:t>oznaka</a:t>
            </a:r>
            <a:r>
              <a:rPr lang="en-GB" dirty="0"/>
              <a:t> za </a:t>
            </a:r>
            <a:r>
              <a:rPr lang="en-GB" dirty="0" err="1"/>
              <a:t>kemijski</a:t>
            </a:r>
            <a:r>
              <a:rPr lang="en-GB" dirty="0"/>
              <a:t> element</a:t>
            </a:r>
          </a:p>
          <a:p>
            <a:r>
              <a:rPr lang="en-GB" dirty="0" err="1"/>
              <a:t>Temelje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latinski</a:t>
            </a:r>
            <a:r>
              <a:rPr lang="en-GB" dirty="0"/>
              <a:t> </a:t>
            </a:r>
            <a:r>
              <a:rPr lang="en-GB" dirty="0" err="1"/>
              <a:t>nazivima</a:t>
            </a:r>
            <a:r>
              <a:rPr lang="en-GB" dirty="0"/>
              <a:t>, a </a:t>
            </a:r>
            <a:r>
              <a:rPr lang="en-GB" dirty="0" err="1"/>
              <a:t>sadrže</a:t>
            </a:r>
            <a:r>
              <a:rPr lang="en-GB" dirty="0"/>
              <a:t> </a:t>
            </a:r>
            <a:r>
              <a:rPr lang="en-GB" dirty="0" err="1"/>
              <a:t>jedno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dva</a:t>
            </a:r>
            <a:r>
              <a:rPr lang="en-GB" dirty="0"/>
              <a:t> </a:t>
            </a:r>
            <a:r>
              <a:rPr lang="en-GB" dirty="0" err="1"/>
              <a:t>slova</a:t>
            </a:r>
            <a:endParaRPr lang="en-GB" dirty="0"/>
          </a:p>
          <a:p>
            <a:r>
              <a:rPr lang="en-GB" dirty="0" err="1"/>
              <a:t>Važno</a:t>
            </a:r>
            <a:r>
              <a:rPr lang="en-GB" dirty="0"/>
              <a:t>! </a:t>
            </a:r>
            <a:r>
              <a:rPr lang="en-GB" dirty="0" err="1"/>
              <a:t>Prvo</a:t>
            </a:r>
            <a:r>
              <a:rPr lang="en-GB" dirty="0"/>
              <a:t> </a:t>
            </a:r>
            <a:r>
              <a:rPr lang="en-GB" dirty="0" err="1"/>
              <a:t>slovo</a:t>
            </a:r>
            <a:r>
              <a:rPr lang="en-GB" dirty="0"/>
              <a:t> </a:t>
            </a:r>
            <a:r>
              <a:rPr lang="en-GB" dirty="0" err="1"/>
              <a:t>kemijskog</a:t>
            </a:r>
            <a:r>
              <a:rPr lang="en-GB" dirty="0"/>
              <a:t> </a:t>
            </a:r>
            <a:r>
              <a:rPr lang="en-GB" dirty="0" err="1"/>
              <a:t>simbola</a:t>
            </a:r>
            <a:r>
              <a:rPr lang="en-GB" dirty="0"/>
              <a:t> </a:t>
            </a:r>
            <a:r>
              <a:rPr lang="en-GB" dirty="0" err="1"/>
              <a:t>uvijek</a:t>
            </a:r>
            <a:r>
              <a:rPr lang="en-GB" dirty="0"/>
              <a:t> je </a:t>
            </a:r>
            <a:r>
              <a:rPr lang="en-GB" dirty="0" err="1"/>
              <a:t>veliko</a:t>
            </a:r>
            <a:r>
              <a:rPr lang="en-GB" dirty="0"/>
              <a:t>. </a:t>
            </a:r>
          </a:p>
          <a:p>
            <a:r>
              <a:rPr lang="en-GB" dirty="0"/>
              <a:t>ZADATAK: </a:t>
            </a:r>
          </a:p>
          <a:p>
            <a:r>
              <a:rPr lang="en-GB" dirty="0"/>
              <a:t>a)</a:t>
            </a:r>
            <a:r>
              <a:rPr lang="en-GB" dirty="0" err="1"/>
              <a:t>Napiši</a:t>
            </a:r>
            <a:r>
              <a:rPr lang="en-GB" dirty="0"/>
              <a:t> </a:t>
            </a:r>
            <a:r>
              <a:rPr lang="en-GB" dirty="0" err="1"/>
              <a:t>simbole</a:t>
            </a:r>
            <a:r>
              <a:rPr lang="en-GB" dirty="0"/>
              <a:t> </a:t>
            </a:r>
            <a:r>
              <a:rPr lang="en-GB" b="1" dirty="0" err="1"/>
              <a:t>kemijskih</a:t>
            </a:r>
            <a:r>
              <a:rPr lang="en-GB" b="1" dirty="0"/>
              <a:t> elemenata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sastojci</a:t>
            </a:r>
            <a:r>
              <a:rPr lang="en-GB" dirty="0"/>
              <a:t> </a:t>
            </a:r>
            <a:r>
              <a:rPr lang="en-GB" dirty="0" err="1"/>
              <a:t>zraka</a:t>
            </a:r>
            <a:r>
              <a:rPr lang="en-GB" dirty="0"/>
              <a:t>.</a:t>
            </a:r>
          </a:p>
          <a:p>
            <a:r>
              <a:rPr lang="en-GB" dirty="0"/>
              <a:t>b) </a:t>
            </a:r>
            <a:r>
              <a:rPr lang="en-GB" dirty="0" err="1"/>
              <a:t>Napiši</a:t>
            </a:r>
            <a:r>
              <a:rPr lang="en-GB" dirty="0"/>
              <a:t> </a:t>
            </a:r>
            <a:r>
              <a:rPr lang="en-GB" dirty="0" err="1"/>
              <a:t>simbole</a:t>
            </a:r>
            <a:r>
              <a:rPr lang="en-GB" dirty="0"/>
              <a:t> </a:t>
            </a:r>
            <a:r>
              <a:rPr lang="en-GB" dirty="0" err="1"/>
              <a:t>kemijskih</a:t>
            </a:r>
            <a:r>
              <a:rPr lang="en-GB" dirty="0"/>
              <a:t> elemenata </a:t>
            </a:r>
            <a:r>
              <a:rPr lang="en-GB" dirty="0" err="1"/>
              <a:t>koji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sastojci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.</a:t>
            </a:r>
          </a:p>
          <a:p>
            <a:r>
              <a:rPr lang="en-GB" dirty="0"/>
              <a:t>c) </a:t>
            </a:r>
            <a:r>
              <a:rPr lang="en-GB" dirty="0" err="1"/>
              <a:t>Pomioću</a:t>
            </a:r>
            <a:r>
              <a:rPr lang="en-GB" dirty="0"/>
              <a:t> </a:t>
            </a:r>
            <a:r>
              <a:rPr lang="en-GB" dirty="0" err="1"/>
              <a:t>periodnog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 elemenata </a:t>
            </a:r>
            <a:r>
              <a:rPr lang="en-GB" dirty="0" err="1"/>
              <a:t>napiši</a:t>
            </a:r>
            <a:r>
              <a:rPr lang="en-GB" dirty="0"/>
              <a:t> </a:t>
            </a:r>
            <a:r>
              <a:rPr lang="en-GB" dirty="0" err="1"/>
              <a:t>kemijske</a:t>
            </a:r>
            <a:r>
              <a:rPr lang="en-GB" dirty="0"/>
              <a:t> </a:t>
            </a:r>
            <a:r>
              <a:rPr lang="en-GB" dirty="0" err="1"/>
              <a:t>simbole</a:t>
            </a:r>
            <a:r>
              <a:rPr lang="en-GB" dirty="0"/>
              <a:t> </a:t>
            </a:r>
            <a:r>
              <a:rPr lang="en-GB" dirty="0" err="1"/>
              <a:t>srebra,zlata,magnezija,joda,bakra</a:t>
            </a:r>
            <a:r>
              <a:rPr lang="en-GB" dirty="0"/>
              <a:t> i </a:t>
            </a:r>
            <a:r>
              <a:rPr lang="en-GB" dirty="0" err="1"/>
              <a:t>klora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53659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BD89FF-C4A7-4A6D-B25D-75573C75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Značenje</a:t>
            </a:r>
            <a:r>
              <a:rPr lang="en-GB" dirty="0"/>
              <a:t> </a:t>
            </a:r>
            <a:r>
              <a:rPr lang="en-GB" dirty="0" err="1"/>
              <a:t>simbola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3060ACA-1E13-4332-8557-D6F8A30E9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30" y="1853248"/>
            <a:ext cx="9404723" cy="4395151"/>
          </a:xfrm>
        </p:spPr>
        <p:txBody>
          <a:bodyPr/>
          <a:lstStyle/>
          <a:p>
            <a:r>
              <a:rPr lang="en-GB" dirty="0" err="1"/>
              <a:t>Svaki</a:t>
            </a:r>
            <a:r>
              <a:rPr lang="en-GB" dirty="0"/>
              <a:t> </a:t>
            </a:r>
            <a:r>
              <a:rPr lang="en-GB" dirty="0" err="1"/>
              <a:t>kemijski</a:t>
            </a:r>
            <a:r>
              <a:rPr lang="en-GB" dirty="0"/>
              <a:t> </a:t>
            </a:r>
            <a:r>
              <a:rPr lang="en-GB" dirty="0" err="1"/>
              <a:t>simbol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dvostruko</a:t>
            </a:r>
            <a:r>
              <a:rPr lang="en-GB" dirty="0"/>
              <a:t> </a:t>
            </a:r>
            <a:r>
              <a:rPr lang="en-GB" dirty="0" err="1"/>
              <a:t>značenje</a:t>
            </a:r>
            <a:r>
              <a:rPr lang="en-GB" dirty="0"/>
              <a:t>:</a:t>
            </a:r>
          </a:p>
          <a:p>
            <a:r>
              <a:rPr lang="en-GB" dirty="0"/>
              <a:t>1. </a:t>
            </a:r>
            <a:r>
              <a:rPr lang="en-GB" dirty="0" err="1"/>
              <a:t>označava</a:t>
            </a:r>
            <a:r>
              <a:rPr lang="en-GB" dirty="0"/>
              <a:t> </a:t>
            </a:r>
            <a:r>
              <a:rPr lang="en-GB" dirty="0" err="1"/>
              <a:t>kemijski</a:t>
            </a:r>
            <a:r>
              <a:rPr lang="en-GB" dirty="0"/>
              <a:t> element (</a:t>
            </a:r>
            <a:r>
              <a:rPr lang="en-GB" b="1" dirty="0" err="1"/>
              <a:t>kvalitativno</a:t>
            </a:r>
            <a:r>
              <a:rPr lang="en-GB" b="1" dirty="0"/>
              <a:t> </a:t>
            </a:r>
            <a:r>
              <a:rPr lang="en-GB" b="1" dirty="0" err="1"/>
              <a:t>značenje</a:t>
            </a:r>
            <a:r>
              <a:rPr lang="en-GB" b="1" dirty="0"/>
              <a:t>)</a:t>
            </a:r>
          </a:p>
          <a:p>
            <a:r>
              <a:rPr lang="en-GB" dirty="0"/>
              <a:t>2. </a:t>
            </a:r>
            <a:r>
              <a:rPr lang="en-GB" dirty="0" err="1"/>
              <a:t>označava</a:t>
            </a:r>
            <a:r>
              <a:rPr lang="en-GB" dirty="0"/>
              <a:t> 1 atom tog </a:t>
            </a:r>
            <a:r>
              <a:rPr lang="en-GB" dirty="0" err="1"/>
              <a:t>elementa</a:t>
            </a:r>
            <a:r>
              <a:rPr lang="en-GB" dirty="0"/>
              <a:t> (</a:t>
            </a:r>
            <a:r>
              <a:rPr lang="en-GB" b="1" dirty="0" err="1"/>
              <a:t>kvantitativno</a:t>
            </a:r>
            <a:r>
              <a:rPr lang="en-GB" b="1" dirty="0"/>
              <a:t> </a:t>
            </a:r>
            <a:r>
              <a:rPr lang="en-GB" b="1" dirty="0" err="1"/>
              <a:t>značenje</a:t>
            </a:r>
            <a:r>
              <a:rPr lang="en-GB" b="1" dirty="0"/>
              <a:t>)</a:t>
            </a:r>
          </a:p>
          <a:p>
            <a:endParaRPr lang="en-GB" b="1" dirty="0"/>
          </a:p>
          <a:p>
            <a:r>
              <a:rPr lang="en-GB" dirty="0"/>
              <a:t>ZADATAK: </a:t>
            </a:r>
            <a:r>
              <a:rPr lang="en-GB" dirty="0" err="1"/>
              <a:t>Napiši</a:t>
            </a:r>
            <a:r>
              <a:rPr lang="en-GB" dirty="0"/>
              <a:t> </a:t>
            </a:r>
            <a:r>
              <a:rPr lang="en-GB" dirty="0" err="1"/>
              <a:t>oznake</a:t>
            </a:r>
            <a:r>
              <a:rPr lang="en-GB" dirty="0"/>
              <a:t> za tri </a:t>
            </a:r>
            <a:r>
              <a:rPr lang="en-GB" dirty="0" err="1"/>
              <a:t>atoma</a:t>
            </a:r>
            <a:r>
              <a:rPr lang="en-GB" dirty="0"/>
              <a:t> sumpora,5 </a:t>
            </a:r>
            <a:r>
              <a:rPr lang="en-GB" dirty="0" err="1"/>
              <a:t>atoma</a:t>
            </a:r>
            <a:r>
              <a:rPr lang="en-GB" dirty="0"/>
              <a:t> </a:t>
            </a:r>
            <a:r>
              <a:rPr lang="en-GB" dirty="0" err="1"/>
              <a:t>željeza</a:t>
            </a:r>
            <a:r>
              <a:rPr lang="en-GB" dirty="0"/>
              <a:t> I 4 </a:t>
            </a:r>
            <a:r>
              <a:rPr lang="en-GB" dirty="0" err="1"/>
              <a:t>atoma</a:t>
            </a:r>
            <a:r>
              <a:rPr lang="en-GB" dirty="0"/>
              <a:t> </a:t>
            </a:r>
            <a:r>
              <a:rPr lang="en-GB" dirty="0" err="1"/>
              <a:t>klora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0600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D5E90A-AAC6-4BD9-B061-3EF3208F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SIMBOL I KOEFICIJENT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2DE9C34-8A8C-4644-B551-AB6E6EB7A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U </a:t>
            </a:r>
            <a:r>
              <a:rPr lang="en-GB" dirty="0" err="1"/>
              <a:t>izrazu</a:t>
            </a:r>
            <a:r>
              <a:rPr lang="en-GB" dirty="0"/>
              <a:t>  4 N broj </a:t>
            </a:r>
            <a:r>
              <a:rPr lang="en-GB" dirty="0" err="1"/>
              <a:t>četiri</a:t>
            </a:r>
            <a:r>
              <a:rPr lang="en-GB" dirty="0"/>
              <a:t> </a:t>
            </a:r>
            <a:r>
              <a:rPr lang="en-GB" dirty="0" err="1"/>
              <a:t>označava</a:t>
            </a:r>
            <a:r>
              <a:rPr lang="en-GB" dirty="0"/>
              <a:t> broj </a:t>
            </a:r>
            <a:r>
              <a:rPr lang="en-GB" dirty="0" err="1"/>
              <a:t>atoma</a:t>
            </a:r>
            <a:r>
              <a:rPr lang="en-GB" dirty="0"/>
              <a:t> </a:t>
            </a:r>
            <a:r>
              <a:rPr lang="en-GB" dirty="0" err="1"/>
              <a:t>dušika</a:t>
            </a:r>
            <a:r>
              <a:rPr lang="en-GB" dirty="0"/>
              <a:t>. </a:t>
            </a:r>
          </a:p>
          <a:p>
            <a:r>
              <a:rPr lang="en-GB" dirty="0" err="1"/>
              <a:t>VAŽNO:Broj</a:t>
            </a:r>
            <a:r>
              <a:rPr lang="en-GB" dirty="0"/>
              <a:t> </a:t>
            </a:r>
            <a:r>
              <a:rPr lang="en-GB" dirty="0" err="1"/>
              <a:t>kojeg</a:t>
            </a:r>
            <a:r>
              <a:rPr lang="en-GB" dirty="0"/>
              <a:t> </a:t>
            </a:r>
            <a:r>
              <a:rPr lang="en-GB" dirty="0" err="1"/>
              <a:t>pišemo</a:t>
            </a:r>
            <a:r>
              <a:rPr lang="en-GB" dirty="0"/>
              <a:t> </a:t>
            </a:r>
            <a:r>
              <a:rPr lang="en-GB" dirty="0" err="1"/>
              <a:t>ispred</a:t>
            </a:r>
            <a:r>
              <a:rPr lang="en-GB" dirty="0"/>
              <a:t> </a:t>
            </a:r>
            <a:r>
              <a:rPr lang="en-GB" dirty="0" err="1"/>
              <a:t>kemijskog</a:t>
            </a:r>
            <a:r>
              <a:rPr lang="en-GB" dirty="0"/>
              <a:t> </a:t>
            </a:r>
            <a:r>
              <a:rPr lang="en-GB" dirty="0" err="1"/>
              <a:t>simbola</a:t>
            </a:r>
            <a:r>
              <a:rPr lang="en-GB" dirty="0"/>
              <a:t> </a:t>
            </a:r>
            <a:r>
              <a:rPr lang="en-GB" dirty="0" err="1"/>
              <a:t>naziva</a:t>
            </a:r>
            <a:r>
              <a:rPr lang="en-GB" dirty="0"/>
              <a:t> se KOEFICIJENT.</a:t>
            </a:r>
          </a:p>
          <a:p>
            <a:r>
              <a:rPr lang="en-GB" dirty="0"/>
              <a:t>N je </a:t>
            </a:r>
            <a:r>
              <a:rPr lang="en-GB" dirty="0" err="1"/>
              <a:t>kemijski</a:t>
            </a:r>
            <a:r>
              <a:rPr lang="en-GB" dirty="0"/>
              <a:t> </a:t>
            </a:r>
            <a:r>
              <a:rPr lang="en-GB" dirty="0" err="1"/>
              <a:t>simbol</a:t>
            </a:r>
            <a:r>
              <a:rPr lang="en-GB" dirty="0"/>
              <a:t> za element </a:t>
            </a:r>
            <a:r>
              <a:rPr lang="en-GB" dirty="0" err="1"/>
              <a:t>dušik</a:t>
            </a:r>
            <a:r>
              <a:rPr lang="en-GB" dirty="0"/>
              <a:t> </a:t>
            </a:r>
            <a:r>
              <a:rPr lang="en-GB" dirty="0" err="1"/>
              <a:t>dakle</a:t>
            </a:r>
            <a:r>
              <a:rPr lang="en-GB" dirty="0"/>
              <a:t> </a:t>
            </a:r>
            <a:r>
              <a:rPr lang="en-GB" dirty="0" err="1"/>
              <a:t>izraz</a:t>
            </a:r>
            <a:r>
              <a:rPr lang="en-GB" dirty="0"/>
              <a:t> 4N </a:t>
            </a:r>
            <a:r>
              <a:rPr lang="en-GB" dirty="0" err="1"/>
              <a:t>znači</a:t>
            </a:r>
            <a:r>
              <a:rPr lang="en-GB" dirty="0"/>
              <a:t> 4 </a:t>
            </a:r>
            <a:r>
              <a:rPr lang="en-GB" dirty="0" err="1"/>
              <a:t>atoma</a:t>
            </a:r>
            <a:r>
              <a:rPr lang="en-GB" dirty="0"/>
              <a:t> </a:t>
            </a:r>
            <a:r>
              <a:rPr lang="en-GB" dirty="0" err="1"/>
              <a:t>dušika</a:t>
            </a:r>
            <a:r>
              <a:rPr lang="en-GB" dirty="0"/>
              <a:t>.</a:t>
            </a:r>
          </a:p>
          <a:p>
            <a:r>
              <a:rPr lang="en-GB" dirty="0"/>
              <a:t>ZADATAK: </a:t>
            </a:r>
          </a:p>
          <a:p>
            <a:r>
              <a:rPr lang="en-GB" dirty="0" err="1"/>
              <a:t>Napiši</a:t>
            </a:r>
            <a:r>
              <a:rPr lang="en-GB" dirty="0"/>
              <a:t> </a:t>
            </a:r>
            <a:r>
              <a:rPr lang="en-GB" dirty="0" err="1"/>
              <a:t>značenje</a:t>
            </a:r>
            <a:r>
              <a:rPr lang="en-GB" dirty="0"/>
              <a:t> </a:t>
            </a:r>
            <a:r>
              <a:rPr lang="en-GB" dirty="0" err="1"/>
              <a:t>izraza</a:t>
            </a:r>
            <a:r>
              <a:rPr lang="en-GB" dirty="0"/>
              <a:t>: 2 Na, 5 O, 3 S, 4 Cu, 7 Al. </a:t>
            </a:r>
            <a:r>
              <a:rPr lang="en-GB" dirty="0" err="1"/>
              <a:t>Posluži</a:t>
            </a:r>
            <a:r>
              <a:rPr lang="en-GB" dirty="0"/>
              <a:t> se </a:t>
            </a:r>
            <a:r>
              <a:rPr lang="en-GB" dirty="0" err="1"/>
              <a:t>periodnim</a:t>
            </a:r>
            <a:r>
              <a:rPr lang="en-GB" dirty="0"/>
              <a:t> </a:t>
            </a:r>
            <a:r>
              <a:rPr lang="en-GB" dirty="0" err="1"/>
              <a:t>sustavom</a:t>
            </a:r>
            <a:r>
              <a:rPr lang="en-GB" dirty="0"/>
              <a:t> elemenata u </a:t>
            </a:r>
            <a:r>
              <a:rPr lang="en-GB" dirty="0" err="1"/>
              <a:t>udžbeniku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8700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E3ADDE-419C-4288-9DE3-C24E33D0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106582"/>
          </a:xfrm>
        </p:spPr>
        <p:txBody>
          <a:bodyPr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>Hvala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pažnji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Čitamo</a:t>
            </a:r>
            <a:r>
              <a:rPr lang="en-GB" dirty="0"/>
              <a:t> se ponovno </a:t>
            </a:r>
            <a:r>
              <a:rPr lang="en-GB" dirty="0" err="1"/>
              <a:t>idući</a:t>
            </a:r>
            <a:r>
              <a:rPr lang="en-GB" dirty="0"/>
              <a:t> </a:t>
            </a:r>
            <a:r>
              <a:rPr lang="en-GB" dirty="0" err="1"/>
              <a:t>tjedan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980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309</Words>
  <Application>Microsoft Office PowerPoint</Application>
  <PresentationFormat>Custom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KEMIJSKI ELEMENTI</vt:lpstr>
      <vt:lpstr>Kemijski elementi</vt:lpstr>
      <vt:lpstr>Kemijski elementi kroz povijest</vt:lpstr>
      <vt:lpstr>Kemijski elementi I kemijski simboli</vt:lpstr>
      <vt:lpstr>Značenje simbola</vt:lpstr>
      <vt:lpstr>Značenje simbola</vt:lpstr>
      <vt:lpstr>SIMBOL I KOEFICIJENT</vt:lpstr>
      <vt:lpstr> Hvala na pažnji.  Čitamo se ponovno idući tjedan.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KEMIJSKI ELEMENTI</dc:title>
  <dc:creator>SANJA ČOP-BARBARIĆ</dc:creator>
  <cp:lastModifiedBy>Krešimir</cp:lastModifiedBy>
  <cp:revision>5</cp:revision>
  <dcterms:created xsi:type="dcterms:W3CDTF">2020-03-18T09:37:43Z</dcterms:created>
  <dcterms:modified xsi:type="dcterms:W3CDTF">2020-03-18T17:16:57Z</dcterms:modified>
</cp:coreProperties>
</file>