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5" r:id="rId3"/>
    <p:sldId id="297" r:id="rId4"/>
    <p:sldId id="304" r:id="rId5"/>
    <p:sldId id="301" r:id="rId6"/>
    <p:sldId id="306" r:id="rId7"/>
    <p:sldId id="275" r:id="rId8"/>
    <p:sldId id="295" r:id="rId9"/>
    <p:sldId id="280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6BC9C9"/>
    <a:srgbClr val="328C7D"/>
    <a:srgbClr val="B71FA5"/>
    <a:srgbClr val="FF6600"/>
    <a:srgbClr val="F2D37A"/>
    <a:srgbClr val="FFCC99"/>
    <a:srgbClr val="F4F84A"/>
    <a:srgbClr val="FF505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777" autoAdjust="0"/>
    <p:restoredTop sz="94096" autoAdjust="0"/>
  </p:normalViewPr>
  <p:slideViewPr>
    <p:cSldViewPr>
      <p:cViewPr>
        <p:scale>
          <a:sx n="100" d="100"/>
          <a:sy n="100" d="100"/>
        </p:scale>
        <p:origin x="-231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A24C-FDD2-43F0-B752-4A89BC7DC585}" type="datetimeFigureOut">
              <a:rPr lang="hr-HR" smtClean="0"/>
              <a:pPr/>
              <a:t>17.3.2020.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E6744-CB70-4522-A4C6-8D449D04185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1763774" y="1835944"/>
            <a:ext cx="5854367" cy="6647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Elektronički elementi</a:t>
            </a:r>
            <a:endParaRPr lang="hr-H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lačić sa strelicom gore 2"/>
          <p:cNvSpPr/>
          <p:nvPr/>
        </p:nvSpPr>
        <p:spPr>
          <a:xfrm>
            <a:off x="404893" y="2527816"/>
            <a:ext cx="4176464" cy="83761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202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Pasivni 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blačić sa strelicom gore 9"/>
          <p:cNvSpPr/>
          <p:nvPr/>
        </p:nvSpPr>
        <p:spPr>
          <a:xfrm>
            <a:off x="5066282" y="2568598"/>
            <a:ext cx="3672408" cy="79071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43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Aktivni</a:t>
            </a:r>
          </a:p>
        </p:txBody>
      </p:sp>
      <p:sp>
        <p:nvSpPr>
          <p:cNvPr id="11" name="Oblačić sa strelicom gore 10"/>
          <p:cNvSpPr/>
          <p:nvPr/>
        </p:nvSpPr>
        <p:spPr>
          <a:xfrm>
            <a:off x="358052" y="3425383"/>
            <a:ext cx="1178796" cy="1206946"/>
          </a:xfrm>
          <a:prstGeom prst="upArrowCallou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Otpornici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lačić sa strelicom gore 11"/>
          <p:cNvSpPr/>
          <p:nvPr/>
        </p:nvSpPr>
        <p:spPr>
          <a:xfrm>
            <a:off x="1607283" y="3452792"/>
            <a:ext cx="1631965" cy="1152128"/>
          </a:xfrm>
          <a:prstGeom prst="upArrowCallou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Kondenzatori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lačić sa strelicom gore 12"/>
          <p:cNvSpPr/>
          <p:nvPr/>
        </p:nvSpPr>
        <p:spPr>
          <a:xfrm>
            <a:off x="3324874" y="3425383"/>
            <a:ext cx="1436446" cy="1206946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Zavojnice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blačić sa strelicom gore 21"/>
          <p:cNvSpPr/>
          <p:nvPr/>
        </p:nvSpPr>
        <p:spPr>
          <a:xfrm>
            <a:off x="5066282" y="3514778"/>
            <a:ext cx="1155277" cy="1093332"/>
          </a:xfrm>
          <a:prstGeom prst="upArrowCallou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Diode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blačić sa strelicom gore 22"/>
          <p:cNvSpPr/>
          <p:nvPr/>
        </p:nvSpPr>
        <p:spPr>
          <a:xfrm>
            <a:off x="6289461" y="3536865"/>
            <a:ext cx="1328680" cy="1088926"/>
          </a:xfrm>
          <a:prstGeom prst="upArrowCallou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Tranzistori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blačić sa strelicom gore 23"/>
          <p:cNvSpPr/>
          <p:nvPr/>
        </p:nvSpPr>
        <p:spPr>
          <a:xfrm>
            <a:off x="7686043" y="3567939"/>
            <a:ext cx="1460239" cy="1071736"/>
          </a:xfrm>
          <a:prstGeom prst="upArrowCallout">
            <a:avLst/>
          </a:prstGeom>
          <a:solidFill>
            <a:srgbClr val="328C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Integrirani krugovi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22" y="4894615"/>
            <a:ext cx="1433654" cy="954276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246" y="4863044"/>
            <a:ext cx="536737" cy="963081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2955" y="4890052"/>
            <a:ext cx="423236" cy="875004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 rotWithShape="1">
          <a:blip r:embed="rId6" cstate="print"/>
          <a:srcRect l="-18461" t="17633" r="5070" b="19663"/>
          <a:stretch/>
        </p:blipFill>
        <p:spPr>
          <a:xfrm rot="5400000">
            <a:off x="5378899" y="4637058"/>
            <a:ext cx="508756" cy="113399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 rotWithShape="1">
          <a:blip r:embed="rId7" cstate="print"/>
          <a:srcRect l="25101" t="10344"/>
          <a:stretch/>
        </p:blipFill>
        <p:spPr>
          <a:xfrm rot="16200000">
            <a:off x="676586" y="4403034"/>
            <a:ext cx="412731" cy="1436309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48244" y="4805262"/>
            <a:ext cx="595248" cy="831458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336417" y="5828506"/>
            <a:ext cx="1126330" cy="288032"/>
            <a:chOff x="1505162" y="3284984"/>
            <a:chExt cx="1126330" cy="288032"/>
          </a:xfrm>
        </p:grpSpPr>
        <p:sp>
          <p:nvSpPr>
            <p:cNvPr id="18" name="Pravokutnik 17"/>
            <p:cNvSpPr/>
            <p:nvPr/>
          </p:nvSpPr>
          <p:spPr>
            <a:xfrm>
              <a:off x="1735761" y="3284984"/>
              <a:ext cx="66817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9" name="Pravokutnik 18"/>
            <p:cNvSpPr/>
            <p:nvPr/>
          </p:nvSpPr>
          <p:spPr>
            <a:xfrm>
              <a:off x="1505162" y="3406140"/>
              <a:ext cx="216024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" name="Pravokutnik 19"/>
            <p:cNvSpPr/>
            <p:nvPr/>
          </p:nvSpPr>
          <p:spPr>
            <a:xfrm>
              <a:off x="2415468" y="3383320"/>
              <a:ext cx="216024" cy="4571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861693" y="5751190"/>
            <a:ext cx="897532" cy="326527"/>
            <a:chOff x="1907704" y="5949280"/>
            <a:chExt cx="1257572" cy="576065"/>
          </a:xfrm>
        </p:grpSpPr>
        <p:sp>
          <p:nvSpPr>
            <p:cNvPr id="30" name="Pravokutnik 29"/>
            <p:cNvSpPr/>
            <p:nvPr/>
          </p:nvSpPr>
          <p:spPr>
            <a:xfrm>
              <a:off x="1907704" y="6237312"/>
              <a:ext cx="465484" cy="72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Pravokutnik 30"/>
            <p:cNvSpPr/>
            <p:nvPr/>
          </p:nvSpPr>
          <p:spPr>
            <a:xfrm>
              <a:off x="2699792" y="6237312"/>
              <a:ext cx="465484" cy="72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Pravokutnik 31"/>
            <p:cNvSpPr/>
            <p:nvPr/>
          </p:nvSpPr>
          <p:spPr>
            <a:xfrm>
              <a:off x="2373188" y="5949281"/>
              <a:ext cx="110580" cy="5760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Pravokutnik 32"/>
            <p:cNvSpPr/>
            <p:nvPr/>
          </p:nvSpPr>
          <p:spPr>
            <a:xfrm>
              <a:off x="2589212" y="5949280"/>
              <a:ext cx="110580" cy="57606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34" name="Slika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82384" y="5820132"/>
            <a:ext cx="1252061" cy="473416"/>
          </a:xfrm>
          <a:prstGeom prst="rect">
            <a:avLst/>
          </a:prstGeom>
        </p:spPr>
      </p:pic>
      <p:grpSp>
        <p:nvGrpSpPr>
          <p:cNvPr id="35" name="Grupa 34"/>
          <p:cNvGrpSpPr/>
          <p:nvPr/>
        </p:nvGrpSpPr>
        <p:grpSpPr>
          <a:xfrm>
            <a:off x="4978110" y="5734457"/>
            <a:ext cx="1331620" cy="526949"/>
            <a:chOff x="1187624" y="4725144"/>
            <a:chExt cx="2448272" cy="955598"/>
          </a:xfrm>
        </p:grpSpPr>
        <p:sp>
          <p:nvSpPr>
            <p:cNvPr id="36" name="Pravokutnik 35"/>
            <p:cNvSpPr/>
            <p:nvPr/>
          </p:nvSpPr>
          <p:spPr>
            <a:xfrm>
              <a:off x="1187624" y="5157192"/>
              <a:ext cx="2448272" cy="7200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Urezana strelica udesno 36"/>
            <p:cNvSpPr/>
            <p:nvPr/>
          </p:nvSpPr>
          <p:spPr>
            <a:xfrm>
              <a:off x="2051720" y="4787168"/>
              <a:ext cx="648072" cy="812056"/>
            </a:xfrm>
            <a:prstGeom prst="notchedRightArrow">
              <a:avLst>
                <a:gd name="adj1" fmla="val 7187"/>
                <a:gd name="adj2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38" name="Ravni poveznik 37"/>
            <p:cNvCxnSpPr/>
            <p:nvPr/>
          </p:nvCxnSpPr>
          <p:spPr>
            <a:xfrm>
              <a:off x="2699792" y="4725144"/>
              <a:ext cx="0" cy="9555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a 38"/>
          <p:cNvGrpSpPr/>
          <p:nvPr/>
        </p:nvGrpSpPr>
        <p:grpSpPr>
          <a:xfrm>
            <a:off x="6578110" y="5636720"/>
            <a:ext cx="900031" cy="902368"/>
            <a:chOff x="1572825" y="3940149"/>
            <a:chExt cx="1416642" cy="2095266"/>
          </a:xfrm>
        </p:grpSpPr>
        <p:sp>
          <p:nvSpPr>
            <p:cNvPr id="40" name="Pravokutnik 39"/>
            <p:cNvSpPr/>
            <p:nvPr/>
          </p:nvSpPr>
          <p:spPr>
            <a:xfrm flipV="1">
              <a:off x="1572825" y="4953166"/>
              <a:ext cx="622911" cy="10615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41" name="Ravni poveznik 40"/>
            <p:cNvCxnSpPr/>
            <p:nvPr/>
          </p:nvCxnSpPr>
          <p:spPr>
            <a:xfrm>
              <a:off x="2195736" y="4463369"/>
              <a:ext cx="0" cy="9555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vni poveznik 41"/>
            <p:cNvCxnSpPr/>
            <p:nvPr/>
          </p:nvCxnSpPr>
          <p:spPr>
            <a:xfrm>
              <a:off x="2699792" y="4213625"/>
              <a:ext cx="0" cy="3675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vni poveznik sa strelicom 42"/>
            <p:cNvCxnSpPr/>
            <p:nvPr/>
          </p:nvCxnSpPr>
          <p:spPr>
            <a:xfrm flipH="1">
              <a:off x="2195736" y="4581128"/>
              <a:ext cx="504056" cy="1440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avni poveznik 43"/>
            <p:cNvCxnSpPr/>
            <p:nvPr/>
          </p:nvCxnSpPr>
          <p:spPr>
            <a:xfrm>
              <a:off x="2699792" y="5418967"/>
              <a:ext cx="0" cy="3675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avni poveznik 44"/>
            <p:cNvCxnSpPr/>
            <p:nvPr/>
          </p:nvCxnSpPr>
          <p:spPr>
            <a:xfrm flipH="1" flipV="1">
              <a:off x="2195736" y="5229200"/>
              <a:ext cx="504056" cy="18976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kstniOkvir 45"/>
            <p:cNvSpPr txBox="1"/>
            <p:nvPr/>
          </p:nvSpPr>
          <p:spPr>
            <a:xfrm>
              <a:off x="1662599" y="4820517"/>
              <a:ext cx="221779" cy="1214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dirty="0" smtClean="0"/>
                <a:t>B</a:t>
              </a:r>
              <a:endParaRPr lang="hr-HR" sz="2800" dirty="0"/>
            </a:p>
          </p:txBody>
        </p:sp>
        <p:sp>
          <p:nvSpPr>
            <p:cNvPr id="47" name="TekstniOkvir 46"/>
            <p:cNvSpPr txBox="1"/>
            <p:nvPr/>
          </p:nvSpPr>
          <p:spPr>
            <a:xfrm>
              <a:off x="2701434" y="3940149"/>
              <a:ext cx="2880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dirty="0" smtClean="0"/>
                <a:t>E</a:t>
              </a:r>
              <a:endParaRPr lang="hr-HR" sz="2800" dirty="0"/>
            </a:p>
          </p:txBody>
        </p:sp>
        <p:sp>
          <p:nvSpPr>
            <p:cNvPr id="48" name="TekstniOkvir 47"/>
            <p:cNvSpPr txBox="1"/>
            <p:nvPr/>
          </p:nvSpPr>
          <p:spPr>
            <a:xfrm>
              <a:off x="2696960" y="5126809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800" dirty="0" smtClean="0"/>
                <a:t>C</a:t>
              </a:r>
              <a:endParaRPr lang="hr-HR" sz="2800" dirty="0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7981400" y="5751190"/>
            <a:ext cx="780024" cy="536095"/>
            <a:chOff x="1331640" y="4637066"/>
            <a:chExt cx="2520280" cy="1925672"/>
          </a:xfrm>
        </p:grpSpPr>
        <p:sp>
          <p:nvSpPr>
            <p:cNvPr id="50" name="Pravokutnik 49"/>
            <p:cNvSpPr/>
            <p:nvPr/>
          </p:nvSpPr>
          <p:spPr>
            <a:xfrm>
              <a:off x="1331640" y="4959682"/>
              <a:ext cx="2520280" cy="1296144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51" name="Ravni poveznik 50"/>
            <p:cNvCxnSpPr/>
            <p:nvPr/>
          </p:nvCxnSpPr>
          <p:spPr>
            <a:xfrm flipV="1">
              <a:off x="1547664" y="4653136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avni poveznik 51"/>
            <p:cNvCxnSpPr/>
            <p:nvPr/>
          </p:nvCxnSpPr>
          <p:spPr>
            <a:xfrm flipV="1">
              <a:off x="1835696" y="465102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avni poveznik 52"/>
            <p:cNvCxnSpPr/>
            <p:nvPr/>
          </p:nvCxnSpPr>
          <p:spPr>
            <a:xfrm flipV="1">
              <a:off x="2123728" y="465102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vni poveznik 53"/>
            <p:cNvCxnSpPr/>
            <p:nvPr/>
          </p:nvCxnSpPr>
          <p:spPr>
            <a:xfrm flipV="1">
              <a:off x="2411760" y="465102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vni poveznik 54"/>
            <p:cNvCxnSpPr/>
            <p:nvPr/>
          </p:nvCxnSpPr>
          <p:spPr>
            <a:xfrm flipV="1">
              <a:off x="2699792" y="4639180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avni poveznik 55"/>
            <p:cNvCxnSpPr/>
            <p:nvPr/>
          </p:nvCxnSpPr>
          <p:spPr>
            <a:xfrm flipV="1">
              <a:off x="2987824" y="4637066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vni poveznik 56"/>
            <p:cNvCxnSpPr/>
            <p:nvPr/>
          </p:nvCxnSpPr>
          <p:spPr>
            <a:xfrm flipV="1">
              <a:off x="3275856" y="465102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avni poveznik 57"/>
            <p:cNvCxnSpPr/>
            <p:nvPr/>
          </p:nvCxnSpPr>
          <p:spPr>
            <a:xfrm flipV="1">
              <a:off x="3563888" y="465102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avni poveznik 58"/>
            <p:cNvCxnSpPr/>
            <p:nvPr/>
          </p:nvCxnSpPr>
          <p:spPr>
            <a:xfrm flipV="1">
              <a:off x="1547664" y="6255826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avni poveznik 59"/>
            <p:cNvCxnSpPr/>
            <p:nvPr/>
          </p:nvCxnSpPr>
          <p:spPr>
            <a:xfrm flipV="1">
              <a:off x="1835696" y="625371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avni poveznik 60"/>
            <p:cNvCxnSpPr/>
            <p:nvPr/>
          </p:nvCxnSpPr>
          <p:spPr>
            <a:xfrm flipV="1">
              <a:off x="2123728" y="625371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avni poveznik 61"/>
            <p:cNvCxnSpPr/>
            <p:nvPr/>
          </p:nvCxnSpPr>
          <p:spPr>
            <a:xfrm flipV="1">
              <a:off x="2411760" y="625371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avni poveznik 62"/>
            <p:cNvCxnSpPr/>
            <p:nvPr/>
          </p:nvCxnSpPr>
          <p:spPr>
            <a:xfrm flipV="1">
              <a:off x="2699792" y="6241870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vni poveznik 63"/>
            <p:cNvCxnSpPr/>
            <p:nvPr/>
          </p:nvCxnSpPr>
          <p:spPr>
            <a:xfrm flipV="1">
              <a:off x="2987824" y="6239756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avni poveznik 64"/>
            <p:cNvCxnSpPr/>
            <p:nvPr/>
          </p:nvCxnSpPr>
          <p:spPr>
            <a:xfrm flipV="1">
              <a:off x="3275856" y="625371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vni poveznik 65"/>
            <p:cNvCxnSpPr/>
            <p:nvPr/>
          </p:nvCxnSpPr>
          <p:spPr>
            <a:xfrm flipV="1">
              <a:off x="3563888" y="6253712"/>
              <a:ext cx="0" cy="3069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Dijagram toka: Odgoda 66"/>
            <p:cNvSpPr/>
            <p:nvPr/>
          </p:nvSpPr>
          <p:spPr>
            <a:xfrm>
              <a:off x="1331640" y="5301208"/>
              <a:ext cx="360040" cy="648072"/>
            </a:xfrm>
            <a:prstGeom prst="flowChartDelay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79" name="Naslov 1"/>
          <p:cNvSpPr txBox="1">
            <a:spLocks/>
          </p:cNvSpPr>
          <p:nvPr/>
        </p:nvSpPr>
        <p:spPr>
          <a:xfrm>
            <a:off x="1043608" y="188640"/>
            <a:ext cx="6491064" cy="1440160"/>
          </a:xfrm>
          <a:prstGeom prst="rect">
            <a:avLst/>
          </a:prstGeom>
          <a:ln>
            <a:solidFill>
              <a:srgbClr val="328C7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Prisjetimo se elektroničkih elemenata, podjele, svojstava svakog pojedinog elementa te simbola.</a:t>
            </a:r>
            <a:endParaRPr lang="hr-HR" dirty="0">
              <a:solidFill>
                <a:srgbClr val="328C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5"/>
          <p:cNvSpPr txBox="1">
            <a:spLocks/>
          </p:cNvSpPr>
          <p:nvPr/>
        </p:nvSpPr>
        <p:spPr>
          <a:xfrm>
            <a:off x="3707904" y="4293096"/>
            <a:ext cx="5040560" cy="1470025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cap="none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Izrada sheme jednostavnoga elektroničkoga sklopa</a:t>
            </a:r>
            <a:endParaRPr lang="hr-HR" cap="none" dirty="0">
              <a:solidFill>
                <a:srgbClr val="328C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9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123728" y="980727"/>
            <a:ext cx="6048672" cy="952762"/>
          </a:xfrm>
          <a:prstGeom prst="rect">
            <a:avLst/>
          </a:prstGeom>
          <a:solidFill>
            <a:srgbClr val="328C7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shema</a:t>
            </a:r>
            <a:endParaRPr lang="hr-H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7" y="692696"/>
            <a:ext cx="2215102" cy="1477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553077" y="2616772"/>
            <a:ext cx="8604448" cy="262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U elektronici se koristi nekoliko vrsta shema: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elektronička shema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montažna shema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 shema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endParaRPr lang="hr-HR" i="1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86"/>
          <a:stretch/>
        </p:blipFill>
        <p:spPr>
          <a:xfrm>
            <a:off x="4603898" y="3068960"/>
            <a:ext cx="4084045" cy="32116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78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025766" y="862794"/>
            <a:ext cx="6048672" cy="763919"/>
          </a:xfrm>
          <a:prstGeom prst="rect">
            <a:avLst/>
          </a:prstGeom>
          <a:solidFill>
            <a:srgbClr val="328C7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Elektronička shema</a:t>
            </a:r>
            <a:endParaRPr lang="hr-H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077" b="29872"/>
          <a:stretch/>
        </p:blipFill>
        <p:spPr>
          <a:xfrm rot="5400000">
            <a:off x="1028059" y="409832"/>
            <a:ext cx="1224136" cy="1357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zervirano mjesto sadržaja 2"/>
          <p:cNvSpPr txBox="1">
            <a:spLocks/>
          </p:cNvSpPr>
          <p:nvPr/>
        </p:nvSpPr>
        <p:spPr>
          <a:xfrm>
            <a:off x="611560" y="2276872"/>
            <a:ext cx="8424936" cy="238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b="1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Elektronička shema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je pojednostavljeni tehnički crtež sklopa pomoću elektroničkih simbola.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562" r="5870" b="11535"/>
          <a:stretch/>
        </p:blipFill>
        <p:spPr>
          <a:xfrm>
            <a:off x="2187217" y="3586569"/>
            <a:ext cx="5273621" cy="331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61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123728" y="980727"/>
            <a:ext cx="6048672" cy="952762"/>
          </a:xfrm>
          <a:prstGeom prst="rect">
            <a:avLst/>
          </a:prstGeom>
          <a:solidFill>
            <a:srgbClr val="328C7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 sheme</a:t>
            </a:r>
            <a:endParaRPr lang="hr-H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567275"/>
            <a:ext cx="5040560" cy="335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644996" y="2705584"/>
            <a:ext cx="3456384" cy="398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b="1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 shema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je prikaz elektroničkih sklopova spojenih </a:t>
            </a:r>
          </a:p>
          <a:p>
            <a:pPr algn="l"/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u elektronički uređaj.</a:t>
            </a:r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77" y="900742"/>
            <a:ext cx="1738801" cy="1160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336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2123728" y="980727"/>
            <a:ext cx="6048672" cy="952762"/>
          </a:xfrm>
          <a:prstGeom prst="rect">
            <a:avLst/>
          </a:prstGeom>
          <a:solidFill>
            <a:srgbClr val="328C7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>
                <a:solidFill>
                  <a:srgbClr val="816D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Montažna shema</a:t>
            </a:r>
            <a:endParaRPr lang="hr-H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14" r="17285"/>
          <a:stretch/>
        </p:blipFill>
        <p:spPr>
          <a:xfrm>
            <a:off x="4499991" y="2437544"/>
            <a:ext cx="3960441" cy="388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539552" y="2705584"/>
            <a:ext cx="4320480" cy="398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b="1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Montažna shema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je prikaz  rasporeda elektroničkih elemenata na tiskanoj pločici elektroničkog sklopa.</a:t>
            </a:r>
            <a:endParaRPr lang="hr-HR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6" y="476672"/>
            <a:ext cx="1057932" cy="162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993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88086" y="0"/>
            <a:ext cx="2577388" cy="2420888"/>
            <a:chOff x="42946" y="32792"/>
            <a:chExt cx="2577388" cy="2420888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6" y="32792"/>
              <a:ext cx="2577388" cy="2420888"/>
            </a:xfrm>
            <a:prstGeom prst="rect">
              <a:avLst/>
            </a:prstGeom>
          </p:spPr>
        </p:pic>
        <p:sp>
          <p:nvSpPr>
            <p:cNvPr id="4" name="TekstniOkvir 3"/>
            <p:cNvSpPr txBox="1"/>
            <p:nvPr/>
          </p:nvSpPr>
          <p:spPr>
            <a:xfrm>
              <a:off x="899592" y="83671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000" b="1" i="1" spc="300" dirty="0" smtClean="0">
                  <a:solidFill>
                    <a:srgbClr val="328C7D"/>
                  </a:solidFill>
                </a:rPr>
                <a:t>P5</a:t>
              </a:r>
              <a:endParaRPr lang="hr-HR" sz="4000" spc="300" dirty="0">
                <a:solidFill>
                  <a:srgbClr val="328C7D"/>
                </a:solidFill>
              </a:endParaRPr>
            </a:p>
          </p:txBody>
        </p:sp>
      </p:grpSp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32" y="1878094"/>
            <a:ext cx="3716082" cy="4647249"/>
          </a:xfrm>
          <a:prstGeom prst="rect">
            <a:avLst/>
          </a:prstGeom>
          <a:ln w="28575">
            <a:solidFill>
              <a:srgbClr val="328C7D"/>
            </a:solidFill>
          </a:ln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771800" y="227856"/>
            <a:ext cx="6286634" cy="1283950"/>
          </a:xfrm>
          <a:prstGeom prst="rect">
            <a:avLst/>
          </a:prstGeom>
          <a:solidFill>
            <a:srgbClr val="328C7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i="1" dirty="0" smtClean="0">
                <a:solidFill>
                  <a:schemeClr val="bg1"/>
                </a:solidFill>
              </a:rPr>
              <a:t>Izrada sheme jednostavnoga elektroničkog sklopa – </a:t>
            </a:r>
          </a:p>
          <a:p>
            <a:r>
              <a:rPr lang="hr-HR" sz="3200" b="1" i="1" dirty="0" smtClean="0">
                <a:solidFill>
                  <a:schemeClr val="bg1"/>
                </a:solidFill>
              </a:rPr>
              <a:t>Tranzistor kao sklopka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7" name="Pravokutni oblačić 6"/>
          <p:cNvSpPr/>
          <p:nvPr/>
        </p:nvSpPr>
        <p:spPr>
          <a:xfrm>
            <a:off x="388086" y="2315726"/>
            <a:ext cx="4104456" cy="4209618"/>
          </a:xfrm>
          <a:prstGeom prst="wedgeRectCallout">
            <a:avLst>
              <a:gd name="adj1" fmla="val 51529"/>
              <a:gd name="adj2" fmla="val -73658"/>
            </a:avLst>
          </a:prstGeom>
          <a:ln>
            <a:solidFill>
              <a:srgbClr val="328C7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 smtClean="0">
                <a:ln>
                  <a:solidFill>
                    <a:srgbClr val="816D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Pažljivo </a:t>
            </a:r>
            <a:r>
              <a:rPr lang="hr-HR" sz="2400" b="1" i="1" dirty="0" smtClean="0">
                <a:ln>
                  <a:solidFill>
                    <a:srgbClr val="816D60"/>
                  </a:solidFill>
                </a:ln>
                <a:solidFill>
                  <a:schemeClr val="tx1"/>
                </a:solidFill>
              </a:rPr>
              <a:t>pročitaj</a:t>
            </a:r>
            <a:r>
              <a:rPr lang="hr-HR" sz="2400" i="1" dirty="0" smtClean="0">
                <a:ln>
                  <a:solidFill>
                    <a:srgbClr val="816D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radni zadatak, </a:t>
            </a:r>
            <a:r>
              <a:rPr lang="hr-HR" sz="2400" b="1" i="1" dirty="0" smtClean="0">
                <a:ln>
                  <a:solidFill>
                    <a:srgbClr val="816D60"/>
                  </a:solidFill>
                </a:ln>
                <a:solidFill>
                  <a:schemeClr val="tx1"/>
                </a:solidFill>
              </a:rPr>
              <a:t>prouči</a:t>
            </a:r>
            <a:r>
              <a:rPr lang="hr-HR" sz="2400" i="1" dirty="0" smtClean="0">
                <a:ln>
                  <a:solidFill>
                    <a:srgbClr val="816D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tijek izvođenja vježbe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 smtClean="0">
                <a:ln>
                  <a:solidFill>
                    <a:srgbClr val="816D60"/>
                  </a:solidFill>
                </a:ln>
                <a:solidFill>
                  <a:schemeClr val="tx1"/>
                </a:solidFill>
              </a:rPr>
              <a:t>izradi</a:t>
            </a:r>
            <a:r>
              <a:rPr lang="hr-HR" sz="2400" i="1" dirty="0" smtClean="0">
                <a:ln>
                  <a:solidFill>
                    <a:srgbClr val="816D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vježbu prema </a:t>
            </a:r>
            <a:r>
              <a:rPr lang="hr-HR" sz="2400" b="1" i="1" dirty="0" smtClean="0">
                <a:ln>
                  <a:solidFill>
                    <a:srgbClr val="816D60"/>
                  </a:solidFill>
                </a:ln>
                <a:solidFill>
                  <a:schemeClr val="tx1"/>
                </a:solidFill>
              </a:rPr>
              <a:t>operacijskoj listi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 smtClean="0">
                <a:ln>
                  <a:solidFill>
                    <a:srgbClr val="816D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Pridržavaj se mjera</a:t>
            </a:r>
            <a:r>
              <a:rPr lang="hr-HR" sz="2400" b="1" i="1" dirty="0" smtClean="0">
                <a:ln>
                  <a:solidFill>
                    <a:srgbClr val="816D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b="1" i="1" dirty="0" smtClean="0">
                <a:ln>
                  <a:solidFill>
                    <a:srgbClr val="816D60"/>
                  </a:solidFill>
                </a:ln>
                <a:solidFill>
                  <a:schemeClr val="tx1"/>
                </a:solidFill>
              </a:rPr>
              <a:t>zaštite na praktičnom radu</a:t>
            </a:r>
          </a:p>
          <a:p>
            <a:pPr algn="ctr"/>
            <a:endParaRPr lang="hr-HR" sz="1000" dirty="0" smtClean="0">
              <a:ln>
                <a:solidFill>
                  <a:srgbClr val="816D60"/>
                </a:solidFill>
              </a:ln>
            </a:endParaRPr>
          </a:p>
          <a:p>
            <a:pPr algn="ctr"/>
            <a:r>
              <a:rPr lang="hr-HR" sz="2400" dirty="0" smtClean="0">
                <a:ln>
                  <a:solidFill>
                    <a:srgbClr val="816D60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Za izradu praktične vježbe predviđeno je vrijeme </a:t>
            </a:r>
          </a:p>
          <a:p>
            <a:pPr algn="ctr"/>
            <a:r>
              <a:rPr lang="hr-HR" sz="2400" b="1" dirty="0" smtClean="0">
                <a:ln>
                  <a:solidFill>
                    <a:srgbClr val="816D60"/>
                  </a:solidFill>
                </a:ln>
              </a:rPr>
              <a:t>45 minuta.</a:t>
            </a:r>
            <a:endParaRPr lang="hr-HR" sz="2400" b="1" dirty="0">
              <a:ln>
                <a:solidFill>
                  <a:srgbClr val="816D60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2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94412" y="0"/>
            <a:ext cx="2577388" cy="2420888"/>
            <a:chOff x="42946" y="32792"/>
            <a:chExt cx="2577388" cy="2420888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6" y="32792"/>
              <a:ext cx="2577388" cy="2420888"/>
            </a:xfrm>
            <a:prstGeom prst="rect">
              <a:avLst/>
            </a:prstGeom>
          </p:spPr>
        </p:pic>
        <p:sp>
          <p:nvSpPr>
            <p:cNvPr id="4" name="TekstniOkvir 3"/>
            <p:cNvSpPr txBox="1"/>
            <p:nvPr/>
          </p:nvSpPr>
          <p:spPr>
            <a:xfrm>
              <a:off x="899592" y="83671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000" b="1" i="1" spc="300" dirty="0" smtClean="0">
                  <a:solidFill>
                    <a:srgbClr val="328C7D"/>
                  </a:solidFill>
                </a:rPr>
                <a:t>P5</a:t>
              </a:r>
              <a:endParaRPr lang="hr-HR" sz="4000" spc="300" dirty="0">
                <a:solidFill>
                  <a:srgbClr val="328C7D"/>
                </a:solidFill>
              </a:endParaRPr>
            </a:p>
          </p:txBody>
        </p:sp>
      </p:grpSp>
      <p:pic>
        <p:nvPicPr>
          <p:cNvPr id="6" name="Rezervirano mjesto sadržaja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30" b="5575"/>
          <a:stretch/>
        </p:blipFill>
        <p:spPr>
          <a:xfrm>
            <a:off x="3840292" y="1728243"/>
            <a:ext cx="4968552" cy="4641181"/>
          </a:xfrm>
          <a:prstGeom prst="rect">
            <a:avLst/>
          </a:prstGeom>
          <a:ln w="28575">
            <a:solidFill>
              <a:srgbClr val="328C7D"/>
            </a:solidFill>
          </a:ln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555776" y="227856"/>
            <a:ext cx="6286634" cy="1283950"/>
          </a:xfrm>
          <a:prstGeom prst="rect">
            <a:avLst/>
          </a:prstGeom>
          <a:solidFill>
            <a:srgbClr val="328C7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200" b="1" i="1" dirty="0" smtClean="0">
                <a:solidFill>
                  <a:schemeClr val="bg1"/>
                </a:solidFill>
              </a:rPr>
              <a:t>Izrada sheme jednostavnoga elektroničkog sklopa – </a:t>
            </a:r>
          </a:p>
          <a:p>
            <a:r>
              <a:rPr lang="hr-HR" sz="3200" b="1" i="1" dirty="0" smtClean="0">
                <a:solidFill>
                  <a:schemeClr val="bg1"/>
                </a:solidFill>
              </a:rPr>
              <a:t>Tranzistor kao sklopka</a:t>
            </a:r>
            <a:endParaRPr lang="hr-HR" sz="3200" dirty="0">
              <a:solidFill>
                <a:schemeClr val="bg1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7" y="4317042"/>
            <a:ext cx="1350057" cy="106208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0403" y="2160001"/>
            <a:ext cx="352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328C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TRANZISTOR KAO SKLOPKA</a:t>
            </a:r>
            <a:endParaRPr lang="hr-HR" sz="2400" b="1" dirty="0">
              <a:solidFill>
                <a:srgbClr val="328C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670"/>
          <a:stretch/>
        </p:blipFill>
        <p:spPr>
          <a:xfrm>
            <a:off x="1649454" y="4048833"/>
            <a:ext cx="2085188" cy="244102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Prostoručno 19"/>
          <p:cNvSpPr/>
          <p:nvPr/>
        </p:nvSpPr>
        <p:spPr>
          <a:xfrm>
            <a:off x="2611116" y="3336317"/>
            <a:ext cx="619737" cy="210287"/>
          </a:xfrm>
          <a:custGeom>
            <a:avLst/>
            <a:gdLst>
              <a:gd name="connsiteX0" fmla="*/ 383823 w 383823"/>
              <a:gd name="connsiteY0" fmla="*/ 118891 h 152757"/>
              <a:gd name="connsiteX1" fmla="*/ 208845 w 383823"/>
              <a:gd name="connsiteY1" fmla="*/ 357 h 152757"/>
              <a:gd name="connsiteX2" fmla="*/ 0 w 383823"/>
              <a:gd name="connsiteY2" fmla="*/ 152757 h 15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23" h="152757">
                <a:moveTo>
                  <a:pt x="383823" y="118891"/>
                </a:moveTo>
                <a:cubicBezTo>
                  <a:pt x="328319" y="56802"/>
                  <a:pt x="272815" y="-5287"/>
                  <a:pt x="208845" y="357"/>
                </a:cubicBezTo>
                <a:cubicBezTo>
                  <a:pt x="144874" y="6001"/>
                  <a:pt x="72437" y="79379"/>
                  <a:pt x="0" y="1527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ostoručno 10"/>
          <p:cNvSpPr/>
          <p:nvPr/>
        </p:nvSpPr>
        <p:spPr>
          <a:xfrm>
            <a:off x="412044" y="5142089"/>
            <a:ext cx="2312919" cy="1041582"/>
          </a:xfrm>
          <a:custGeom>
            <a:avLst/>
            <a:gdLst>
              <a:gd name="connsiteX0" fmla="*/ 2173112 w 2312919"/>
              <a:gd name="connsiteY0" fmla="*/ 688622 h 1041582"/>
              <a:gd name="connsiteX1" fmla="*/ 2195689 w 2312919"/>
              <a:gd name="connsiteY1" fmla="*/ 948267 h 1041582"/>
              <a:gd name="connsiteX2" fmla="*/ 903112 w 2312919"/>
              <a:gd name="connsiteY2" fmla="*/ 965200 h 1041582"/>
              <a:gd name="connsiteX3" fmla="*/ 0 w 2312919"/>
              <a:gd name="connsiteY3" fmla="*/ 0 h 104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919" h="1041582">
                <a:moveTo>
                  <a:pt x="2173112" y="688622"/>
                </a:moveTo>
                <a:cubicBezTo>
                  <a:pt x="2290234" y="795396"/>
                  <a:pt x="2407356" y="902171"/>
                  <a:pt x="2195689" y="948267"/>
                </a:cubicBezTo>
                <a:cubicBezTo>
                  <a:pt x="1984022" y="994363"/>
                  <a:pt x="1269060" y="1123244"/>
                  <a:pt x="903112" y="965200"/>
                </a:cubicBezTo>
                <a:cubicBezTo>
                  <a:pt x="537164" y="807156"/>
                  <a:pt x="268582" y="403578"/>
                  <a:pt x="0" y="0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ostoručno 11"/>
          <p:cNvSpPr/>
          <p:nvPr/>
        </p:nvSpPr>
        <p:spPr>
          <a:xfrm>
            <a:off x="1031748" y="4642207"/>
            <a:ext cx="1260000" cy="900000"/>
          </a:xfrm>
          <a:custGeom>
            <a:avLst/>
            <a:gdLst>
              <a:gd name="connsiteX0" fmla="*/ 1145823 w 1145823"/>
              <a:gd name="connsiteY0" fmla="*/ 120356 h 865061"/>
              <a:gd name="connsiteX1" fmla="*/ 756356 w 1145823"/>
              <a:gd name="connsiteY1" fmla="*/ 58268 h 865061"/>
              <a:gd name="connsiteX2" fmla="*/ 440267 w 1145823"/>
              <a:gd name="connsiteY2" fmla="*/ 848490 h 865061"/>
              <a:gd name="connsiteX3" fmla="*/ 0 w 1145823"/>
              <a:gd name="connsiteY3" fmla="*/ 594490 h 86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23" h="865061">
                <a:moveTo>
                  <a:pt x="1145823" y="120356"/>
                </a:moveTo>
                <a:cubicBezTo>
                  <a:pt x="1009886" y="28634"/>
                  <a:pt x="873949" y="-63088"/>
                  <a:pt x="756356" y="58268"/>
                </a:cubicBezTo>
                <a:cubicBezTo>
                  <a:pt x="638763" y="179624"/>
                  <a:pt x="566326" y="759120"/>
                  <a:pt x="440267" y="848490"/>
                </a:cubicBezTo>
                <a:cubicBezTo>
                  <a:pt x="314208" y="937860"/>
                  <a:pt x="66792" y="638705"/>
                  <a:pt x="0" y="5944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ostoručno 12"/>
          <p:cNvSpPr/>
          <p:nvPr/>
        </p:nvSpPr>
        <p:spPr>
          <a:xfrm>
            <a:off x="2183194" y="3670733"/>
            <a:ext cx="834506" cy="1016000"/>
          </a:xfrm>
          <a:custGeom>
            <a:avLst/>
            <a:gdLst>
              <a:gd name="connsiteX0" fmla="*/ 89440 w 834506"/>
              <a:gd name="connsiteY0" fmla="*/ 1016000 h 1016000"/>
              <a:gd name="connsiteX1" fmla="*/ 66862 w 834506"/>
              <a:gd name="connsiteY1" fmla="*/ 287866 h 1016000"/>
              <a:gd name="connsiteX2" fmla="*/ 834506 w 834506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4506" h="1016000">
                <a:moveTo>
                  <a:pt x="89440" y="1016000"/>
                </a:moveTo>
                <a:cubicBezTo>
                  <a:pt x="16062" y="736599"/>
                  <a:pt x="-57316" y="457199"/>
                  <a:pt x="66862" y="287866"/>
                </a:cubicBezTo>
                <a:cubicBezTo>
                  <a:pt x="191040" y="118533"/>
                  <a:pt x="512773" y="59266"/>
                  <a:pt x="834506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ostoručno 13"/>
          <p:cNvSpPr/>
          <p:nvPr/>
        </p:nvSpPr>
        <p:spPr>
          <a:xfrm>
            <a:off x="2494844" y="3618089"/>
            <a:ext cx="778934" cy="1061155"/>
          </a:xfrm>
          <a:custGeom>
            <a:avLst/>
            <a:gdLst>
              <a:gd name="connsiteX0" fmla="*/ 0 w 778934"/>
              <a:gd name="connsiteY0" fmla="*/ 1061155 h 1061155"/>
              <a:gd name="connsiteX1" fmla="*/ 508000 w 778934"/>
              <a:gd name="connsiteY1" fmla="*/ 784578 h 1061155"/>
              <a:gd name="connsiteX2" fmla="*/ 778934 w 778934"/>
              <a:gd name="connsiteY2" fmla="*/ 0 h 106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934" h="1061155">
                <a:moveTo>
                  <a:pt x="0" y="1061155"/>
                </a:moveTo>
                <a:cubicBezTo>
                  <a:pt x="189089" y="1011296"/>
                  <a:pt x="378178" y="961437"/>
                  <a:pt x="508000" y="784578"/>
                </a:cubicBezTo>
                <a:cubicBezTo>
                  <a:pt x="637822" y="607719"/>
                  <a:pt x="708378" y="303859"/>
                  <a:pt x="778934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ostoručno 23"/>
          <p:cNvSpPr/>
          <p:nvPr/>
        </p:nvSpPr>
        <p:spPr>
          <a:xfrm>
            <a:off x="2671672" y="3098118"/>
            <a:ext cx="674485" cy="206780"/>
          </a:xfrm>
          <a:custGeom>
            <a:avLst/>
            <a:gdLst>
              <a:gd name="connsiteX0" fmla="*/ 383823 w 383823"/>
              <a:gd name="connsiteY0" fmla="*/ 118891 h 152757"/>
              <a:gd name="connsiteX1" fmla="*/ 208845 w 383823"/>
              <a:gd name="connsiteY1" fmla="*/ 357 h 152757"/>
              <a:gd name="connsiteX2" fmla="*/ 0 w 383823"/>
              <a:gd name="connsiteY2" fmla="*/ 152757 h 15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23" h="152757">
                <a:moveTo>
                  <a:pt x="383823" y="118891"/>
                </a:moveTo>
                <a:cubicBezTo>
                  <a:pt x="328319" y="56802"/>
                  <a:pt x="272815" y="-5287"/>
                  <a:pt x="208845" y="357"/>
                </a:cubicBezTo>
                <a:cubicBezTo>
                  <a:pt x="144874" y="6001"/>
                  <a:pt x="72437" y="79379"/>
                  <a:pt x="0" y="152757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1875739" y="2903304"/>
            <a:ext cx="85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328C7D"/>
                </a:solidFill>
              </a:rPr>
              <a:t>10 000 </a:t>
            </a:r>
            <a:r>
              <a:rPr lang="el-GR" sz="1400" b="1" dirty="0" smtClean="0">
                <a:solidFill>
                  <a:srgbClr val="328C7D"/>
                </a:solidFill>
              </a:rPr>
              <a:t>Ω</a:t>
            </a:r>
            <a:endParaRPr lang="hr-HR" sz="1400" b="1" dirty="0">
              <a:solidFill>
                <a:srgbClr val="328C7D"/>
              </a:solidFill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1326469" y="2907893"/>
            <a:ext cx="908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328C7D"/>
                </a:solidFill>
              </a:rPr>
              <a:t>330 </a:t>
            </a:r>
            <a:r>
              <a:rPr lang="el-GR" sz="1400" b="1" dirty="0" smtClean="0">
                <a:solidFill>
                  <a:srgbClr val="328C7D"/>
                </a:solidFill>
              </a:rPr>
              <a:t>Ω</a:t>
            </a:r>
            <a:endParaRPr lang="hr-HR" sz="1400" b="1" dirty="0">
              <a:solidFill>
                <a:srgbClr val="328C7D"/>
              </a:solidFill>
            </a:endParaRPr>
          </a:p>
        </p:txBody>
      </p:sp>
      <p:grpSp>
        <p:nvGrpSpPr>
          <p:cNvPr id="37" name="Grupa 36"/>
          <p:cNvGrpSpPr/>
          <p:nvPr/>
        </p:nvGrpSpPr>
        <p:grpSpPr>
          <a:xfrm>
            <a:off x="1522554" y="3197283"/>
            <a:ext cx="216000" cy="493962"/>
            <a:chOff x="2171011" y="4956646"/>
            <a:chExt cx="216000" cy="493962"/>
          </a:xfrm>
        </p:grpSpPr>
        <p:sp>
          <p:nvSpPr>
            <p:cNvPr id="29" name="Dijagram toka: Izmjenična obrada 28"/>
            <p:cNvSpPr/>
            <p:nvPr/>
          </p:nvSpPr>
          <p:spPr>
            <a:xfrm>
              <a:off x="2181652" y="4988503"/>
              <a:ext cx="194719" cy="440479"/>
            </a:xfrm>
            <a:prstGeom prst="flowChartAlternateProcess">
              <a:avLst/>
            </a:prstGeom>
            <a:solidFill>
              <a:srgbClr val="6BC9C9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31" name="Ravni poveznik 30"/>
            <p:cNvCxnSpPr/>
            <p:nvPr/>
          </p:nvCxnSpPr>
          <p:spPr>
            <a:xfrm>
              <a:off x="2183194" y="5077293"/>
              <a:ext cx="198611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vni poveznik 31"/>
            <p:cNvCxnSpPr/>
            <p:nvPr/>
          </p:nvCxnSpPr>
          <p:spPr>
            <a:xfrm>
              <a:off x="2181652" y="5142089"/>
              <a:ext cx="198611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vni poveznik 32"/>
            <p:cNvCxnSpPr/>
            <p:nvPr/>
          </p:nvCxnSpPr>
          <p:spPr>
            <a:xfrm>
              <a:off x="2181652" y="5208742"/>
              <a:ext cx="198611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vni poveznik 33"/>
            <p:cNvCxnSpPr/>
            <p:nvPr/>
          </p:nvCxnSpPr>
          <p:spPr>
            <a:xfrm>
              <a:off x="2171011" y="5301208"/>
              <a:ext cx="216000" cy="0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ipsa 34"/>
            <p:cNvSpPr/>
            <p:nvPr/>
          </p:nvSpPr>
          <p:spPr>
            <a:xfrm flipH="1" flipV="1">
              <a:off x="2249283" y="4956646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Elipsa 35"/>
            <p:cNvSpPr/>
            <p:nvPr/>
          </p:nvSpPr>
          <p:spPr>
            <a:xfrm flipH="1">
              <a:off x="2246420" y="5414608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38" name="Grupa 37"/>
          <p:cNvGrpSpPr/>
          <p:nvPr/>
        </p:nvGrpSpPr>
        <p:grpSpPr>
          <a:xfrm>
            <a:off x="2040186" y="3197284"/>
            <a:ext cx="216000" cy="495672"/>
            <a:chOff x="2171011" y="4956647"/>
            <a:chExt cx="216000" cy="495672"/>
          </a:xfrm>
        </p:grpSpPr>
        <p:sp>
          <p:nvSpPr>
            <p:cNvPr id="39" name="Dijagram toka: Izmjenična obrada 38"/>
            <p:cNvSpPr/>
            <p:nvPr/>
          </p:nvSpPr>
          <p:spPr>
            <a:xfrm>
              <a:off x="2181652" y="4988503"/>
              <a:ext cx="194719" cy="440479"/>
            </a:xfrm>
            <a:prstGeom prst="flowChartAlternateProcess">
              <a:avLst/>
            </a:prstGeom>
            <a:solidFill>
              <a:srgbClr val="6BC9C9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40" name="Ravni poveznik 39"/>
            <p:cNvCxnSpPr/>
            <p:nvPr/>
          </p:nvCxnSpPr>
          <p:spPr>
            <a:xfrm>
              <a:off x="2183194" y="5077293"/>
              <a:ext cx="198611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vni poveznik 40"/>
            <p:cNvCxnSpPr/>
            <p:nvPr/>
          </p:nvCxnSpPr>
          <p:spPr>
            <a:xfrm>
              <a:off x="2181652" y="5142089"/>
              <a:ext cx="1986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avni poveznik 41"/>
            <p:cNvCxnSpPr/>
            <p:nvPr/>
          </p:nvCxnSpPr>
          <p:spPr>
            <a:xfrm>
              <a:off x="2181652" y="5208742"/>
              <a:ext cx="198611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avni poveznik 42"/>
            <p:cNvCxnSpPr/>
            <p:nvPr/>
          </p:nvCxnSpPr>
          <p:spPr>
            <a:xfrm>
              <a:off x="2171011" y="5301208"/>
              <a:ext cx="216000" cy="0"/>
            </a:xfrm>
            <a:prstGeom prst="line">
              <a:avLst/>
            </a:prstGeom>
            <a:ln w="1270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ipsa 43"/>
            <p:cNvSpPr/>
            <p:nvPr/>
          </p:nvSpPr>
          <p:spPr>
            <a:xfrm flipH="1" flipV="1">
              <a:off x="2249284" y="4956647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Elipsa 44"/>
            <p:cNvSpPr/>
            <p:nvPr/>
          </p:nvSpPr>
          <p:spPr>
            <a:xfrm flipH="1">
              <a:off x="2250422" y="5416319"/>
              <a:ext cx="36000" cy="3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59" name="Grupa 58"/>
          <p:cNvGrpSpPr/>
          <p:nvPr/>
        </p:nvGrpSpPr>
        <p:grpSpPr>
          <a:xfrm>
            <a:off x="985237" y="3237229"/>
            <a:ext cx="314977" cy="238406"/>
            <a:chOff x="985237" y="3237234"/>
            <a:chExt cx="314977" cy="237301"/>
          </a:xfrm>
        </p:grpSpPr>
        <p:pic>
          <p:nvPicPr>
            <p:cNvPr id="21" name="Slika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7046"/>
            <a:stretch/>
          </p:blipFill>
          <p:spPr>
            <a:xfrm>
              <a:off x="985237" y="3237234"/>
              <a:ext cx="314977" cy="191766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4" name="Ravni poveznik 53"/>
            <p:cNvCxnSpPr/>
            <p:nvPr/>
          </p:nvCxnSpPr>
          <p:spPr>
            <a:xfrm flipH="1">
              <a:off x="1115616" y="3417696"/>
              <a:ext cx="1487" cy="35833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vni poveznik 54"/>
            <p:cNvCxnSpPr/>
            <p:nvPr/>
          </p:nvCxnSpPr>
          <p:spPr>
            <a:xfrm>
              <a:off x="1182088" y="3420126"/>
              <a:ext cx="77544" cy="5440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vni poveznik 56"/>
            <p:cNvCxnSpPr/>
            <p:nvPr/>
          </p:nvCxnSpPr>
          <p:spPr>
            <a:xfrm flipH="1">
              <a:off x="1016391" y="3402527"/>
              <a:ext cx="35722" cy="6759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lika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4" y="3197284"/>
            <a:ext cx="246183" cy="38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67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4896 0.33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07239 0.25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3802 0.2585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20312 0.34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3" grpId="0" animBg="1"/>
      <p:bldP spid="14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88086" y="0"/>
            <a:ext cx="2577388" cy="2420888"/>
            <a:chOff x="42946" y="32792"/>
            <a:chExt cx="2577388" cy="2420888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46" y="32792"/>
              <a:ext cx="2577388" cy="2420888"/>
            </a:xfrm>
            <a:prstGeom prst="rect">
              <a:avLst/>
            </a:prstGeom>
          </p:spPr>
        </p:pic>
        <p:sp>
          <p:nvSpPr>
            <p:cNvPr id="4" name="TekstniOkvir 3"/>
            <p:cNvSpPr txBox="1"/>
            <p:nvPr/>
          </p:nvSpPr>
          <p:spPr>
            <a:xfrm>
              <a:off x="899592" y="836712"/>
              <a:ext cx="8640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4000" b="1" i="1" spc="300" dirty="0" smtClean="0">
                  <a:solidFill>
                    <a:srgbClr val="328C7D"/>
                  </a:solidFill>
                </a:rPr>
                <a:t>T5</a:t>
              </a:r>
              <a:endParaRPr lang="hr-HR" sz="4000" i="1" spc="300" dirty="0">
                <a:solidFill>
                  <a:srgbClr val="328C7D"/>
                </a:solidFill>
              </a:endParaRPr>
            </a:p>
          </p:txBody>
        </p:sp>
      </p:grpSp>
      <p:sp>
        <p:nvSpPr>
          <p:cNvPr id="5" name="Naslov 1"/>
          <p:cNvSpPr txBox="1">
            <a:spLocks/>
          </p:cNvSpPr>
          <p:nvPr/>
        </p:nvSpPr>
        <p:spPr>
          <a:xfrm>
            <a:off x="2771800" y="260648"/>
            <a:ext cx="6048672" cy="1251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i="1" dirty="0" smtClean="0"/>
              <a:t/>
            </a:r>
            <a:br>
              <a:rPr lang="hr-HR" b="1" i="1" dirty="0" smtClean="0"/>
            </a:br>
            <a:r>
              <a:rPr lang="hr-HR" sz="3600" i="1" dirty="0" smtClean="0"/>
              <a:t>Životno okruženje čovjeka</a:t>
            </a:r>
            <a:br>
              <a:rPr lang="hr-HR" sz="3600" i="1" dirty="0" smtClean="0"/>
            </a:br>
            <a:r>
              <a:rPr lang="hr-HR" sz="3600" i="1" dirty="0" smtClean="0"/>
              <a:t> -   </a:t>
            </a:r>
            <a:r>
              <a:rPr lang="hr-HR" sz="3600" b="1" i="1" dirty="0" smtClean="0"/>
              <a:t>ponavljanje</a:t>
            </a:r>
            <a:r>
              <a:rPr lang="hr-HR" i="1" dirty="0" smtClean="0"/>
              <a:t/>
            </a:r>
            <a:br>
              <a:rPr lang="hr-HR" i="1" dirty="0" smtClean="0"/>
            </a:b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32"/>
          <a:stretch/>
        </p:blipFill>
        <p:spPr>
          <a:xfrm>
            <a:off x="3977297" y="1753273"/>
            <a:ext cx="4221256" cy="4913079"/>
          </a:xfrm>
          <a:prstGeom prst="rect">
            <a:avLst/>
          </a:prstGeom>
          <a:ln w="28575">
            <a:solidFill>
              <a:srgbClr val="328C7D"/>
            </a:solidFill>
          </a:ln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2771800" y="260648"/>
            <a:ext cx="6048672" cy="1283950"/>
          </a:xfrm>
          <a:prstGeom prst="rect">
            <a:avLst/>
          </a:prstGeom>
          <a:solidFill>
            <a:srgbClr val="328C7D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b="1" i="1" dirty="0" smtClean="0">
              <a:solidFill>
                <a:schemeClr val="bg1"/>
              </a:solidFill>
            </a:endParaRPr>
          </a:p>
          <a:p>
            <a:r>
              <a:rPr lang="hr-HR" sz="9300" b="1" i="1" dirty="0" smtClean="0">
                <a:solidFill>
                  <a:schemeClr val="bg1"/>
                </a:solidFill>
              </a:rPr>
              <a:t>Izrada sheme jednostavnoga elektroničkog sklopa - ponavljanje</a:t>
            </a:r>
            <a:r>
              <a:rPr lang="hr-HR" sz="3600" i="1" dirty="0" smtClean="0">
                <a:solidFill>
                  <a:schemeClr val="bg1"/>
                </a:solidFill>
              </a:rPr>
              <a:t> </a:t>
            </a:r>
            <a:r>
              <a:rPr lang="hr-HR" i="1" dirty="0" smtClean="0">
                <a:solidFill>
                  <a:schemeClr val="bg1"/>
                </a:solidFill>
              </a:rPr>
              <a:t/>
            </a:r>
            <a:br>
              <a:rPr lang="hr-HR" i="1" dirty="0" smtClean="0">
                <a:solidFill>
                  <a:schemeClr val="bg1"/>
                </a:solidFill>
              </a:rPr>
            </a:b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Pravokutni oblačić 5"/>
          <p:cNvSpPr/>
          <p:nvPr/>
        </p:nvSpPr>
        <p:spPr>
          <a:xfrm>
            <a:off x="611560" y="2681536"/>
            <a:ext cx="3168352" cy="3921586"/>
          </a:xfrm>
          <a:prstGeom prst="wedgeRectCallout">
            <a:avLst>
              <a:gd name="adj1" fmla="val 45611"/>
              <a:gd name="adj2" fmla="val -82763"/>
            </a:avLst>
          </a:prstGeom>
          <a:ln>
            <a:solidFill>
              <a:srgbClr val="328C7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Pažljivo pročitaj i riješi zadatke</a:t>
            </a:r>
          </a:p>
          <a:p>
            <a:pPr algn="just"/>
            <a:endParaRPr lang="hr-H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Za rješavanje radnog lista predviđeno je vrijeme</a:t>
            </a:r>
          </a:p>
          <a:p>
            <a:pPr algn="ctr"/>
            <a:r>
              <a:rPr lang="hr-HR" sz="2400" b="1" dirty="0" smtClean="0"/>
              <a:t>15 minuta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="" xmlns:p14="http://schemas.microsoft.com/office/powerpoint/2010/main" val="10534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177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igortan</cp:lastModifiedBy>
  <cp:revision>122</cp:revision>
  <dcterms:created xsi:type="dcterms:W3CDTF">2014-07-14T13:41:43Z</dcterms:created>
  <dcterms:modified xsi:type="dcterms:W3CDTF">2020-03-17T16:59:08Z</dcterms:modified>
</cp:coreProperties>
</file>