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63" r:id="rId7"/>
    <p:sldId id="257" r:id="rId8"/>
    <p:sldId id="264" r:id="rId9"/>
    <p:sldId id="265" r:id="rId10"/>
    <p:sldId id="266" r:id="rId11"/>
    <p:sldId id="267" r:id="rId12"/>
    <p:sldId id="258" r:id="rId13"/>
    <p:sldId id="259" r:id="rId14"/>
    <p:sldId id="268" r:id="rId15"/>
    <p:sldId id="260" r:id="rId16"/>
    <p:sldId id="269" r:id="rId17"/>
    <p:sldId id="270" r:id="rId18"/>
    <p:sldId id="271" r:id="rId19"/>
    <p:sldId id="273" r:id="rId20"/>
    <p:sldId id="272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vonimir Vrazic" initials="ZV" lastIdx="7" clrIdx="0">
    <p:extLst>
      <p:ext uri="{19B8F6BF-5375-455C-9EA6-DF929625EA0E}">
        <p15:presenceInfo xmlns:p15="http://schemas.microsoft.com/office/powerpoint/2012/main" userId="541e2bde51bd75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57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57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77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408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875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704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83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687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07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25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74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5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09D4-4263-439A-9BD8-1124564BEA63}" type="datetimeFigureOut">
              <a:rPr lang="hr-HR" smtClean="0"/>
              <a:pPr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3BC2-EFD4-4507-A911-8E1701EB143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90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9623-D4CD-439D-9B13-BC8762482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69675"/>
            <a:ext cx="7772400" cy="2440288"/>
          </a:xfrm>
        </p:spPr>
        <p:txBody>
          <a:bodyPr>
            <a:normAutofit/>
          </a:bodyPr>
          <a:lstStyle/>
          <a:p>
            <a:r>
              <a:rPr lang="hr-HR" b="1" dirty="0">
                <a:latin typeface="+mn-lt"/>
              </a:rPr>
              <a:t>V. RIMSKI SVIJET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B9023-2DCF-4A1D-8470-75B76AC835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RIM OD GRADA DO CARSTVA – PONAVLJANJE</a:t>
            </a:r>
          </a:p>
        </p:txBody>
      </p:sp>
    </p:spTree>
    <p:extLst>
      <p:ext uri="{BB962C8B-B14F-4D97-AF65-F5344CB8AC3E}">
        <p14:creationId xmlns:p14="http://schemas.microsoft.com/office/powerpoint/2010/main" val="708623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617838" y="327803"/>
            <a:ext cx="640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Na koliko je brežuljaka nastao grad Rim?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236573" y="5464095"/>
            <a:ext cx="6404064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>
                <a:solidFill>
                  <a:srgbClr val="FF0000"/>
                </a:solidFill>
              </a:rPr>
              <a:t>Na sedam brežuljaka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21" y="1427204"/>
            <a:ext cx="5419344" cy="38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0258" y="535459"/>
            <a:ext cx="7675091" cy="59230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Koji je narod ujedinio naselja na brežuljcima?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Etruščani</a:t>
            </a:r>
          </a:p>
          <a:p>
            <a:pPr>
              <a:lnSpc>
                <a:spcPct val="150000"/>
              </a:lnSpc>
            </a:pPr>
            <a:r>
              <a:rPr lang="hr-HR" dirty="0"/>
              <a:t>U kojem stoljeću nastaje Rim?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u 6. st. pr. Kr.</a:t>
            </a:r>
          </a:p>
          <a:p>
            <a:pPr>
              <a:lnSpc>
                <a:spcPct val="150000"/>
              </a:lnSpc>
            </a:pPr>
            <a:r>
              <a:rPr lang="hr-HR" dirty="0"/>
              <a:t>Razmisli i odgovori kako su geografski uvjeti utjecali na nastanak Rima.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blizina mora, prikladno mjesto prelaska </a:t>
            </a:r>
            <a:r>
              <a:rPr lang="hr-HR" dirty="0" err="1">
                <a:solidFill>
                  <a:srgbClr val="FF0000"/>
                </a:solidFill>
              </a:rPr>
              <a:t>Tibera</a:t>
            </a:r>
            <a:r>
              <a:rPr lang="hr-HR" dirty="0">
                <a:solidFill>
                  <a:srgbClr val="FF0000"/>
                </a:solidFill>
              </a:rPr>
              <a:t>, raskrižje trgovačkih putova</a:t>
            </a:r>
          </a:p>
        </p:txBody>
      </p:sp>
    </p:spTree>
    <p:extLst>
      <p:ext uri="{BB962C8B-B14F-4D97-AF65-F5344CB8AC3E}">
        <p14:creationId xmlns:p14="http://schemas.microsoft.com/office/powerpoint/2010/main" val="259313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" y="1658211"/>
            <a:ext cx="8997696" cy="1432560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2606965" y="332973"/>
            <a:ext cx="3711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/>
              <a:t>Razdoblja rimske povijesti</a:t>
            </a:r>
          </a:p>
        </p:txBody>
      </p:sp>
      <p:sp>
        <p:nvSpPr>
          <p:cNvPr id="12" name="Rezervirano mjesto sadržaja 2"/>
          <p:cNvSpPr>
            <a:spLocks noGrp="1"/>
          </p:cNvSpPr>
          <p:nvPr>
            <p:ph idx="1"/>
          </p:nvPr>
        </p:nvSpPr>
        <p:spPr>
          <a:xfrm>
            <a:off x="966401" y="3419757"/>
            <a:ext cx="6686550" cy="657972"/>
          </a:xfrm>
        </p:spPr>
        <p:txBody>
          <a:bodyPr/>
          <a:lstStyle/>
          <a:p>
            <a:r>
              <a:rPr lang="hr-HR" dirty="0"/>
              <a:t>Smjesti godine na odgovarajuće mjesto.</a:t>
            </a:r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>
          <a:xfrm>
            <a:off x="1374174" y="4077729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509.</a:t>
            </a:r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7822855" y="1695281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476.</a:t>
            </a:r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4191514" y="4077729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27.</a:t>
            </a:r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5468378" y="4089130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753.</a:t>
            </a:r>
          </a:p>
        </p:txBody>
      </p:sp>
      <p:sp>
        <p:nvSpPr>
          <p:cNvPr id="17" name="Rezervirano mjesto sadržaja 2"/>
          <p:cNvSpPr txBox="1">
            <a:spLocks/>
          </p:cNvSpPr>
          <p:nvPr/>
        </p:nvSpPr>
        <p:spPr>
          <a:xfrm>
            <a:off x="2207739" y="1719597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509.</a:t>
            </a:r>
          </a:p>
        </p:txBody>
      </p:sp>
      <p:sp>
        <p:nvSpPr>
          <p:cNvPr id="18" name="Rezervirano mjesto sadržaja 2"/>
          <p:cNvSpPr txBox="1">
            <a:spLocks/>
          </p:cNvSpPr>
          <p:nvPr/>
        </p:nvSpPr>
        <p:spPr>
          <a:xfrm>
            <a:off x="2782844" y="4077729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476.</a:t>
            </a:r>
          </a:p>
        </p:txBody>
      </p:sp>
      <p:sp>
        <p:nvSpPr>
          <p:cNvPr id="19" name="Rezervirano mjesto sadržaja 2"/>
          <p:cNvSpPr txBox="1">
            <a:spLocks/>
          </p:cNvSpPr>
          <p:nvPr/>
        </p:nvSpPr>
        <p:spPr>
          <a:xfrm>
            <a:off x="5306710" y="1695281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27.</a:t>
            </a:r>
          </a:p>
        </p:txBody>
      </p:sp>
      <p:sp>
        <p:nvSpPr>
          <p:cNvPr id="20" name="Rezervirano mjesto sadržaja 2"/>
          <p:cNvSpPr txBox="1">
            <a:spLocks/>
          </p:cNvSpPr>
          <p:nvPr/>
        </p:nvSpPr>
        <p:spPr>
          <a:xfrm>
            <a:off x="417038" y="1694883"/>
            <a:ext cx="907707" cy="47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b="1" dirty="0"/>
              <a:t>753.</a:t>
            </a:r>
          </a:p>
        </p:txBody>
      </p:sp>
      <p:sp>
        <p:nvSpPr>
          <p:cNvPr id="21" name="Rezervirano mjesto sadržaja 2"/>
          <p:cNvSpPr txBox="1">
            <a:spLocks/>
          </p:cNvSpPr>
          <p:nvPr/>
        </p:nvSpPr>
        <p:spPr>
          <a:xfrm>
            <a:off x="966401" y="4735701"/>
            <a:ext cx="6686550" cy="657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Smjesti razdoblja na odgovarajuće mjesto.</a:t>
            </a:r>
          </a:p>
        </p:txBody>
      </p:sp>
      <p:sp>
        <p:nvSpPr>
          <p:cNvPr id="22" name="Rezervirano mjesto sadržaja 2"/>
          <p:cNvSpPr txBox="1">
            <a:spLocks/>
          </p:cNvSpPr>
          <p:nvPr/>
        </p:nvSpPr>
        <p:spPr>
          <a:xfrm>
            <a:off x="1242369" y="5588214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/>
              <a:t>REPUBLIKA</a:t>
            </a:r>
          </a:p>
        </p:txBody>
      </p:sp>
      <p:sp>
        <p:nvSpPr>
          <p:cNvPr id="23" name="Rezervirano mjesto sadržaja 2"/>
          <p:cNvSpPr txBox="1">
            <a:spLocks/>
          </p:cNvSpPr>
          <p:nvPr/>
        </p:nvSpPr>
        <p:spPr>
          <a:xfrm>
            <a:off x="3456287" y="5588214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/>
              <a:t>CARSTVO</a:t>
            </a:r>
          </a:p>
        </p:txBody>
      </p:sp>
      <p:sp>
        <p:nvSpPr>
          <p:cNvPr id="24" name="Rezervirano mjesto sadržaja 2"/>
          <p:cNvSpPr txBox="1">
            <a:spLocks/>
          </p:cNvSpPr>
          <p:nvPr/>
        </p:nvSpPr>
        <p:spPr>
          <a:xfrm>
            <a:off x="5522696" y="5588214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/>
              <a:t>KRALJEVSTVO</a:t>
            </a:r>
          </a:p>
        </p:txBody>
      </p:sp>
      <p:sp>
        <p:nvSpPr>
          <p:cNvPr id="25" name="Rezervirano mjesto sadržaja 2"/>
          <p:cNvSpPr txBox="1">
            <a:spLocks/>
          </p:cNvSpPr>
          <p:nvPr/>
        </p:nvSpPr>
        <p:spPr>
          <a:xfrm>
            <a:off x="3791978" y="2700954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REPUBLIKA</a:t>
            </a:r>
          </a:p>
        </p:txBody>
      </p:sp>
      <p:sp>
        <p:nvSpPr>
          <p:cNvPr id="26" name="Rezervirano mjesto sadržaja 2"/>
          <p:cNvSpPr txBox="1">
            <a:spLocks/>
          </p:cNvSpPr>
          <p:nvPr/>
        </p:nvSpPr>
        <p:spPr>
          <a:xfrm>
            <a:off x="6673162" y="2731002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CARSTVO</a:t>
            </a:r>
          </a:p>
        </p:txBody>
      </p:sp>
      <p:sp>
        <p:nvSpPr>
          <p:cNvPr id="27" name="Rezervirano mjesto sadržaja 2"/>
          <p:cNvSpPr txBox="1">
            <a:spLocks/>
          </p:cNvSpPr>
          <p:nvPr/>
        </p:nvSpPr>
        <p:spPr>
          <a:xfrm>
            <a:off x="851067" y="2713209"/>
            <a:ext cx="1706777" cy="52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solidFill>
                  <a:srgbClr val="FF0000"/>
                </a:solidFill>
              </a:rPr>
              <a:t>KRALJEVSTVO</a:t>
            </a:r>
          </a:p>
        </p:txBody>
      </p:sp>
    </p:spTree>
    <p:extLst>
      <p:ext uri="{BB962C8B-B14F-4D97-AF65-F5344CB8AC3E}">
        <p14:creationId xmlns:p14="http://schemas.microsoft.com/office/powerpoint/2010/main" val="126865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930876"/>
            <a:ext cx="7886700" cy="5246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Koliko je bilo rimskih kraljeva?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sedam</a:t>
            </a:r>
          </a:p>
          <a:p>
            <a:pPr>
              <a:lnSpc>
                <a:spcPct val="150000"/>
              </a:lnSpc>
            </a:pPr>
            <a:r>
              <a:rPr lang="hr-HR" dirty="0"/>
              <a:t>Kako se zvao prvi rimski kralj?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FF0000"/>
                </a:solidFill>
              </a:rPr>
              <a:t>Romul</a:t>
            </a:r>
            <a:endParaRPr lang="hr-H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hr-HR" dirty="0"/>
              <a:t>Tko je pomagao kralju u upravljanju državom?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Senat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63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930876"/>
            <a:ext cx="7886700" cy="524608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r-HR" dirty="0"/>
              <a:t>Što Rim postaje nakon svrgavanja posljednjega kralja?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republika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Kako su se politikom mogli baviti samo najimućniji Rimljani, Rim je bio.......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aristokratska republika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148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92131"/>
            <a:ext cx="4206961" cy="812885"/>
          </a:xfrm>
        </p:spPr>
        <p:txBody>
          <a:bodyPr/>
          <a:lstStyle/>
          <a:p>
            <a:r>
              <a:rPr lang="hr-HR" dirty="0"/>
              <a:t>Dopuni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112108"/>
            <a:ext cx="7886700" cy="42095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U vrijeme Republike, Rimom je upravljao             , kojemu su na čelu bila                          .</a:t>
            </a:r>
          </a:p>
          <a:p>
            <a:pPr>
              <a:lnSpc>
                <a:spcPct val="150000"/>
              </a:lnSpc>
            </a:pPr>
            <a:r>
              <a:rPr lang="hr-HR" dirty="0"/>
              <a:t>Svi slobodni i punoljetni muškarci sačinjavali su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                        skupštinu.</a:t>
            </a:r>
          </a:p>
          <a:p>
            <a:pPr>
              <a:lnSpc>
                <a:spcPct val="150000"/>
              </a:lnSpc>
            </a:pPr>
            <a:r>
              <a:rPr lang="hr-HR" dirty="0"/>
              <a:t>Predstavnici plebejaca koji su štitili njihova prava u Senatu zvali su se                           .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4970762" y="5255740"/>
            <a:ext cx="1977081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NARODNU</a:t>
            </a: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387818" y="5255740"/>
            <a:ext cx="2483966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DVA KONZULA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387818" y="5809732"/>
            <a:ext cx="2615771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PUČKI TRIBUNI</a:t>
            </a:r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4970762" y="5809733"/>
            <a:ext cx="1509069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SENAT</a:t>
            </a:r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6811919" y="1112108"/>
            <a:ext cx="1509069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SENAT</a:t>
            </a:r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>
          <a:xfrm>
            <a:off x="4020579" y="1684637"/>
            <a:ext cx="2483966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 DVA KONZULA</a:t>
            </a:r>
          </a:p>
        </p:txBody>
      </p:sp>
      <p:sp>
        <p:nvSpPr>
          <p:cNvPr id="10" name="Rezervirano mjesto sadržaja 2"/>
          <p:cNvSpPr txBox="1">
            <a:spLocks/>
          </p:cNvSpPr>
          <p:nvPr/>
        </p:nvSpPr>
        <p:spPr>
          <a:xfrm>
            <a:off x="910022" y="3140675"/>
            <a:ext cx="1977081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NARODNU</a:t>
            </a:r>
          </a:p>
        </p:txBody>
      </p:sp>
      <p:sp>
        <p:nvSpPr>
          <p:cNvPr id="11" name="Rezervirano mjesto sadržaja 2"/>
          <p:cNvSpPr txBox="1">
            <a:spLocks/>
          </p:cNvSpPr>
          <p:nvPr/>
        </p:nvSpPr>
        <p:spPr>
          <a:xfrm>
            <a:off x="3400148" y="4463879"/>
            <a:ext cx="2878499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PUČKI TRIBUNI</a:t>
            </a:r>
          </a:p>
        </p:txBody>
      </p:sp>
    </p:spTree>
    <p:extLst>
      <p:ext uri="{BB962C8B-B14F-4D97-AF65-F5344CB8AC3E}">
        <p14:creationId xmlns:p14="http://schemas.microsoft.com/office/powerpoint/2010/main" val="83569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514" y="219249"/>
            <a:ext cx="7886700" cy="181232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3200" dirty="0"/>
              <a:t>Uz nastanak grada Rima veže se i broj </a:t>
            </a:r>
            <a:r>
              <a:rPr lang="hr-HR" sz="3200" b="1" dirty="0"/>
              <a:t>sedam</a:t>
            </a:r>
            <a:r>
              <a:rPr lang="hr-HR" sz="3200" dirty="0"/>
              <a:t>. Prepoznaj one podatke koji se vežu uz taj broj. Nakon klika mišem, netočni će podatci nestati.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13902" y="2163377"/>
            <a:ext cx="2990337" cy="48305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rijeka</a:t>
            </a:r>
          </a:p>
          <a:p>
            <a:pPr>
              <a:lnSpc>
                <a:spcPct val="150000"/>
              </a:lnSpc>
            </a:pPr>
            <a:r>
              <a:rPr lang="hr-HR" dirty="0"/>
              <a:t>kraljeva</a:t>
            </a:r>
          </a:p>
          <a:p>
            <a:pPr>
              <a:lnSpc>
                <a:spcPct val="150000"/>
              </a:lnSpc>
            </a:pPr>
            <a:r>
              <a:rPr lang="hr-HR" dirty="0"/>
              <a:t>vukova</a:t>
            </a:r>
          </a:p>
          <a:p>
            <a:pPr>
              <a:lnSpc>
                <a:spcPct val="150000"/>
              </a:lnSpc>
            </a:pPr>
            <a:r>
              <a:rPr lang="hr-HR" dirty="0"/>
              <a:t>bogova</a:t>
            </a:r>
          </a:p>
          <a:p>
            <a:pPr>
              <a:lnSpc>
                <a:spcPct val="150000"/>
              </a:lnSpc>
            </a:pPr>
            <a:r>
              <a:rPr lang="hr-HR" dirty="0"/>
              <a:t>brežuljaka</a:t>
            </a:r>
          </a:p>
          <a:p>
            <a:pPr>
              <a:lnSpc>
                <a:spcPct val="150000"/>
              </a:lnSpc>
            </a:pPr>
            <a:r>
              <a:rPr lang="hr-HR" dirty="0"/>
              <a:t>konzula</a:t>
            </a:r>
          </a:p>
        </p:txBody>
      </p:sp>
    </p:spTree>
    <p:extLst>
      <p:ext uri="{BB962C8B-B14F-4D97-AF65-F5344CB8AC3E}">
        <p14:creationId xmlns:p14="http://schemas.microsoft.com/office/powerpoint/2010/main" val="788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6229" y="200368"/>
            <a:ext cx="7600950" cy="177671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2800" dirty="0"/>
              <a:t>Prepoznaj tri točna odgovora vezana za vlast u Rimu u vrijeme Republike.</a:t>
            </a:r>
            <a:br>
              <a:rPr lang="hr-HR" sz="2800" dirty="0"/>
            </a:br>
            <a:r>
              <a:rPr lang="hr-HR" sz="2800" dirty="0"/>
              <a:t>Nakon klika mišem, netočni će podatci nestati.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8627" y="2141837"/>
            <a:ext cx="7043352" cy="4258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Senat je donosio zakone</a:t>
            </a:r>
          </a:p>
          <a:p>
            <a:pPr>
              <a:lnSpc>
                <a:spcPct val="150000"/>
              </a:lnSpc>
            </a:pPr>
            <a:r>
              <a:rPr lang="hr-HR" dirty="0"/>
              <a:t>Senat je nadzirao državne financije</a:t>
            </a:r>
          </a:p>
          <a:p>
            <a:pPr>
              <a:lnSpc>
                <a:spcPct val="150000"/>
              </a:lnSpc>
            </a:pPr>
            <a:r>
              <a:rPr lang="hr-HR" dirty="0"/>
              <a:t>Rim je bio demokratska republika</a:t>
            </a:r>
          </a:p>
          <a:p>
            <a:pPr>
              <a:lnSpc>
                <a:spcPct val="150000"/>
              </a:lnSpc>
            </a:pPr>
            <a:r>
              <a:rPr lang="hr-HR" dirty="0"/>
              <a:t>članstvo u Senatu bilo je doživotno</a:t>
            </a:r>
          </a:p>
          <a:p>
            <a:pPr>
              <a:lnSpc>
                <a:spcPct val="150000"/>
              </a:lnSpc>
            </a:pPr>
            <a:r>
              <a:rPr lang="hr-HR" dirty="0"/>
              <a:t>riječ republika u prijevodu glasi </a:t>
            </a:r>
            <a:r>
              <a:rPr lang="hr-HR" i="1" dirty="0"/>
              <a:t>javni posao</a:t>
            </a:r>
          </a:p>
        </p:txBody>
      </p:sp>
    </p:spTree>
    <p:extLst>
      <p:ext uri="{BB962C8B-B14F-4D97-AF65-F5344CB8AC3E}">
        <p14:creationId xmlns:p14="http://schemas.microsoft.com/office/powerpoint/2010/main" val="11096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6758" y="389841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r-HR" sz="3600" dirty="0"/>
              <a:t>Koje su tvrdnje vezane za cara Augusta točne?</a:t>
            </a:r>
            <a:br>
              <a:rPr lang="hr-HR" sz="3600" dirty="0"/>
            </a:br>
            <a:r>
              <a:rPr lang="hr-HR" sz="3600" dirty="0"/>
              <a:t>Nakon klika mišem, netočni će podatci nestati.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4530" y="1825625"/>
            <a:ext cx="718082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pučki tribun</a:t>
            </a:r>
          </a:p>
          <a:p>
            <a:pPr>
              <a:lnSpc>
                <a:spcPct val="150000"/>
              </a:lnSpc>
            </a:pPr>
            <a:r>
              <a:rPr lang="hr-HR" dirty="0"/>
              <a:t>drugi čovjek Senata</a:t>
            </a:r>
          </a:p>
          <a:p>
            <a:pPr>
              <a:lnSpc>
                <a:spcPct val="150000"/>
              </a:lnSpc>
            </a:pPr>
            <a:r>
              <a:rPr lang="hr-HR" dirty="0"/>
              <a:t>vrhovni svećenik</a:t>
            </a:r>
          </a:p>
          <a:p>
            <a:pPr>
              <a:lnSpc>
                <a:spcPct val="150000"/>
              </a:lnSpc>
            </a:pPr>
            <a:r>
              <a:rPr lang="hr-HR" dirty="0"/>
              <a:t>doživotni konzul</a:t>
            </a:r>
          </a:p>
          <a:p>
            <a:pPr>
              <a:lnSpc>
                <a:spcPct val="150000"/>
              </a:lnSpc>
            </a:pPr>
            <a:r>
              <a:rPr lang="hr-HR" dirty="0"/>
              <a:t>glavni odvjetnik</a:t>
            </a:r>
          </a:p>
          <a:p>
            <a:pPr>
              <a:lnSpc>
                <a:spcPct val="150000"/>
              </a:lnSpc>
            </a:pPr>
            <a:r>
              <a:rPr lang="hr-HR" dirty="0"/>
              <a:t>službeno uzeo titulu cara</a:t>
            </a:r>
          </a:p>
        </p:txBody>
      </p:sp>
    </p:spTree>
    <p:extLst>
      <p:ext uri="{BB962C8B-B14F-4D97-AF65-F5344CB8AC3E}">
        <p14:creationId xmlns:p14="http://schemas.microsoft.com/office/powerpoint/2010/main" val="123608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6801" y="378942"/>
            <a:ext cx="7886700" cy="1624786"/>
          </a:xfrm>
        </p:spPr>
        <p:txBody>
          <a:bodyPr>
            <a:noAutofit/>
          </a:bodyPr>
          <a:lstStyle/>
          <a:p>
            <a:r>
              <a:rPr lang="hr-HR" sz="3200" dirty="0"/>
              <a:t>Četiri su tvrdnje točne vezane uz znanstvene spoznaje o nastanku Rima. Prepoznaj ih. </a:t>
            </a:r>
            <a:br>
              <a:rPr lang="hr-HR" sz="3200" dirty="0"/>
            </a:br>
            <a:r>
              <a:rPr lang="hr-HR" sz="3200" dirty="0"/>
              <a:t>Nakon klika mišem, netočni će podatci nestati.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2723" y="2105710"/>
            <a:ext cx="7337339" cy="48552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osam brežuljaka</a:t>
            </a:r>
          </a:p>
          <a:p>
            <a:pPr>
              <a:lnSpc>
                <a:spcPct val="150000"/>
              </a:lnSpc>
            </a:pPr>
            <a:r>
              <a:rPr lang="hr-HR" dirty="0"/>
              <a:t>mjesto križanja trgovačkih putova</a:t>
            </a:r>
          </a:p>
          <a:p>
            <a:pPr>
              <a:lnSpc>
                <a:spcPct val="150000"/>
              </a:lnSpc>
            </a:pPr>
            <a:r>
              <a:rPr lang="hr-HR" dirty="0"/>
              <a:t>rijeka Pad</a:t>
            </a:r>
          </a:p>
          <a:p>
            <a:pPr>
              <a:lnSpc>
                <a:spcPct val="150000"/>
              </a:lnSpc>
            </a:pPr>
            <a:r>
              <a:rPr lang="hr-HR" dirty="0"/>
              <a:t>lijeva obala rijeke</a:t>
            </a:r>
          </a:p>
          <a:p>
            <a:pPr>
              <a:lnSpc>
                <a:spcPct val="150000"/>
              </a:lnSpc>
            </a:pPr>
            <a:r>
              <a:rPr lang="hr-HR" dirty="0"/>
              <a:t>prostor gdje su živjeli Latini</a:t>
            </a:r>
          </a:p>
          <a:p>
            <a:pPr>
              <a:lnSpc>
                <a:spcPct val="150000"/>
              </a:lnSpc>
            </a:pPr>
            <a:r>
              <a:rPr lang="hr-HR" dirty="0"/>
              <a:t>brežuljak Palatin</a:t>
            </a:r>
          </a:p>
        </p:txBody>
      </p:sp>
    </p:spTree>
    <p:extLst>
      <p:ext uri="{BB962C8B-B14F-4D97-AF65-F5344CB8AC3E}">
        <p14:creationId xmlns:p14="http://schemas.microsoft.com/office/powerpoint/2010/main" val="134829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15331"/>
            <a:ext cx="7886700" cy="1219200"/>
          </a:xfrm>
        </p:spPr>
        <p:txBody>
          <a:bodyPr/>
          <a:lstStyle/>
          <a:p>
            <a:r>
              <a:rPr lang="hr-HR" dirty="0"/>
              <a:t>UPUTA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0258" y="1441622"/>
            <a:ext cx="7675091" cy="473534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U prezentaciji se nalaze pitanja i odgovori.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Oni su povezani s nastavnim sadržajima:</a:t>
            </a:r>
          </a:p>
          <a:p>
            <a:pPr lvl="1" algn="just">
              <a:lnSpc>
                <a:spcPct val="150000"/>
              </a:lnSpc>
            </a:pPr>
            <a:r>
              <a:rPr lang="hr-HR" dirty="0"/>
              <a:t>Rim prije Rima (stranica u udžbeniku 122. do 126.)</a:t>
            </a:r>
          </a:p>
          <a:p>
            <a:pPr lvl="1" algn="just">
              <a:lnSpc>
                <a:spcPct val="150000"/>
              </a:lnSpc>
            </a:pPr>
            <a:r>
              <a:rPr lang="hr-HR" dirty="0"/>
              <a:t>Rimska država od Kraljevstva do Carstva (stranica u udžbeniku 127. do 131.)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Nakon što vidiš pitanje, pokušaj sam/sama dati odgovor na njega.</a:t>
            </a:r>
          </a:p>
        </p:txBody>
      </p:sp>
    </p:spTree>
    <p:extLst>
      <p:ext uri="{BB962C8B-B14F-4D97-AF65-F5344CB8AC3E}">
        <p14:creationId xmlns:p14="http://schemas.microsoft.com/office/powerpoint/2010/main" val="101119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3825" y="1186248"/>
            <a:ext cx="7675091" cy="54108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Ako nisi siguran/sigurna, potraži odgovor u udžbeniku.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Tek nakon toga klikni i pojavit će se odgovor.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Na taj ćeš način sam/sama provjeriti svoje znanje.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Ako postoji mogućnost, znanje možeš provjeriti i s drugom osobom koja će ti otvarati pitanja.</a:t>
            </a:r>
          </a:p>
        </p:txBody>
      </p:sp>
    </p:spTree>
    <p:extLst>
      <p:ext uri="{BB962C8B-B14F-4D97-AF65-F5344CB8AC3E}">
        <p14:creationId xmlns:p14="http://schemas.microsoft.com/office/powerpoint/2010/main" val="390350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5428735" y="732158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Uz pomoć zemljovida odredi razmještaj naroda na Apeninskom poluotoku.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67955" cy="68580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668530" y="2375607"/>
            <a:ext cx="98442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GRCI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341076" y="2952040"/>
            <a:ext cx="179584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ETRUŠČANI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6341076" y="3605381"/>
            <a:ext cx="239721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KARTAŽANI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6633519" y="4129933"/>
            <a:ext cx="147663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ITALICI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6746789" y="4719005"/>
            <a:ext cx="98442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GALI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3632887" y="4348570"/>
            <a:ext cx="98442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GRCI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702276" y="1786535"/>
            <a:ext cx="179584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ETRUŠČANI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685029" y="4027731"/>
            <a:ext cx="239721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KARTAŽANI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894570" y="2710108"/>
            <a:ext cx="147663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ITALICI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407773" y="538652"/>
            <a:ext cx="98442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>
                <a:solidFill>
                  <a:srgbClr val="FF0000"/>
                </a:solidFill>
              </a:rPr>
              <a:t>GALI</a:t>
            </a:r>
          </a:p>
        </p:txBody>
      </p:sp>
    </p:spTree>
    <p:extLst>
      <p:ext uri="{BB962C8B-B14F-4D97-AF65-F5344CB8AC3E}">
        <p14:creationId xmlns:p14="http://schemas.microsoft.com/office/powerpoint/2010/main" val="2585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0258" y="766119"/>
            <a:ext cx="7675091" cy="54108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Kako se zvao najbrojniji narod među Italicima?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Latini</a:t>
            </a:r>
          </a:p>
          <a:p>
            <a:pPr>
              <a:lnSpc>
                <a:spcPct val="150000"/>
              </a:lnSpc>
            </a:pPr>
            <a:r>
              <a:rPr lang="hr-HR" dirty="0"/>
              <a:t>Kojim su jezikom govorili Latini?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latinskim jezikom</a:t>
            </a:r>
          </a:p>
          <a:p>
            <a:pPr>
              <a:lnSpc>
                <a:spcPct val="150000"/>
              </a:lnSpc>
            </a:pPr>
            <a:r>
              <a:rPr lang="hr-HR" dirty="0"/>
              <a:t>Uz koju rijeku je nastao grad Rim?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FF0000"/>
                </a:solidFill>
              </a:rPr>
              <a:t>Tiber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5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0258" y="1639329"/>
            <a:ext cx="7675091" cy="45376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Koji je narod živio između rijeka Pad i </a:t>
            </a:r>
            <a:r>
              <a:rPr lang="hr-HR" dirty="0" err="1"/>
              <a:t>Tiber</a:t>
            </a:r>
            <a:r>
              <a:rPr lang="hr-HR" dirty="0"/>
              <a:t>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Etruščani</a:t>
            </a:r>
          </a:p>
          <a:p>
            <a:pPr>
              <a:lnSpc>
                <a:spcPct val="150000"/>
              </a:lnSpc>
            </a:pPr>
            <a:r>
              <a:rPr lang="hr-HR" dirty="0"/>
              <a:t>Navedi tri djelatnosti kojima su se bavili Etruščani.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obrt, trgovina, brodogradnja, pomorstvo</a:t>
            </a:r>
          </a:p>
        </p:txBody>
      </p:sp>
    </p:spTree>
    <p:extLst>
      <p:ext uri="{BB962C8B-B14F-4D97-AF65-F5344CB8AC3E}">
        <p14:creationId xmlns:p14="http://schemas.microsoft.com/office/powerpoint/2010/main" val="26946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0258" y="584886"/>
            <a:ext cx="7675091" cy="55920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Navedi četiri stvari koje su Rimljani preuzeli od Etruščana.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izradu lukova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izradu svodova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božanstva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umijeće proricanja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rgbClr val="FF0000"/>
                </a:solidFill>
              </a:rPr>
              <a:t>gladijatorske</a:t>
            </a:r>
            <a:r>
              <a:rPr lang="hr-HR" dirty="0">
                <a:solidFill>
                  <a:srgbClr val="FF0000"/>
                </a:solidFill>
              </a:rPr>
              <a:t> igre</a:t>
            </a:r>
          </a:p>
        </p:txBody>
      </p:sp>
    </p:spTree>
    <p:extLst>
      <p:ext uri="{BB962C8B-B14F-4D97-AF65-F5344CB8AC3E}">
        <p14:creationId xmlns:p14="http://schemas.microsoft.com/office/powerpoint/2010/main" val="26552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0942" y="400478"/>
            <a:ext cx="5319069" cy="12388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Kako se zove prikazani materijalni povijesni izvor?</a:t>
            </a: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296813" y="4399949"/>
            <a:ext cx="5319069" cy="666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rgbClr val="FF0000"/>
                </a:solidFill>
              </a:rPr>
              <a:t>Zagrebačka lanena knjiga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32" y="2151636"/>
            <a:ext cx="6267450" cy="157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6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507327" y="312105"/>
            <a:ext cx="679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Sažeto prepričaj legendu o osnutku grada Rima.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886541" y="2808502"/>
            <a:ext cx="77055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Legenda će sadržavati podatke: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trojanski junak Eneja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blizanci </a:t>
            </a:r>
            <a:r>
              <a:rPr lang="hr-HR" sz="2400" dirty="0" err="1">
                <a:solidFill>
                  <a:srgbClr val="FF0000"/>
                </a:solidFill>
              </a:rPr>
              <a:t>Romul</a:t>
            </a:r>
            <a:r>
              <a:rPr lang="hr-HR" sz="2400" dirty="0">
                <a:solidFill>
                  <a:srgbClr val="FF0000"/>
                </a:solidFill>
              </a:rPr>
              <a:t> i Rem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vučica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pastir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osnutak grada 753. pr. Kr. 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 početak računanja vremena</a:t>
            </a:r>
            <a:endParaRPr lang="hr-HR" sz="2400" dirty="0">
              <a:solidFill>
                <a:srgbClr val="FF000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42" y="876185"/>
            <a:ext cx="2639683" cy="193231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416" y="1842343"/>
            <a:ext cx="2072640" cy="27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0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82B9FB3D2D574D8F0EFE4F9A3E694B" ma:contentTypeVersion="7" ma:contentTypeDescription="Stvaranje novog dokumenta." ma:contentTypeScope="" ma:versionID="923ddb3999d573b1ee228ea65e4515e6">
  <xsd:schema xmlns:xsd="http://www.w3.org/2001/XMLSchema" xmlns:xs="http://www.w3.org/2001/XMLSchema" xmlns:p="http://schemas.microsoft.com/office/2006/metadata/properties" xmlns:ns2="fab80420-665e-4425-b572-29d4ab0aa5e5" targetNamespace="http://schemas.microsoft.com/office/2006/metadata/properties" ma:root="true" ma:fieldsID="fa3bdf8978b8d139a4fef8b54d02dcfa" ns2:_="">
    <xsd:import namespace="fab80420-665e-4425-b572-29d4ab0aa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80420-665e-4425-b572-29d4ab0aa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2ED1E-A3EA-46BD-852F-38FF781253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89818B-54C0-406E-8280-77CCA2C860F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ab80420-665e-4425-b572-29d4ab0aa5e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6EB931-45A4-40BF-BA8A-CBFEDBD2A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80420-665e-4425-b572-29d4ab0aa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575</Words>
  <Application>Microsoft Office PowerPoint</Application>
  <PresentationFormat>Prikaz na zaslonu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V. RIMSKI SVIJET</vt:lpstr>
      <vt:lpstr>UPUTA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Dopuni</vt:lpstr>
      <vt:lpstr>Uz nastanak grada Rima veže se i broj sedam. Prepoznaj one podatke koji se vežu uz taj broj. Nakon klika mišem, netočni će podatci nestati.</vt:lpstr>
      <vt:lpstr>Prepoznaj tri točna odgovora vezana za vlast u Rimu u vrijeme Republike. Nakon klika mišem, netočni će podatci nestati.</vt:lpstr>
      <vt:lpstr>Koje su tvrdnje vezane za cara Augusta točne? Nakon klika mišem, netočni će podatci nestati.</vt:lpstr>
      <vt:lpstr>Četiri su tvrdnje točne vezane uz znanstvene spoznaje o nastanku Rima. Prepoznaj ih.  Nakon klika mišem, netočni će podatci nestati.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Šakić</dc:creator>
  <cp:lastModifiedBy>Iva Baraba</cp:lastModifiedBy>
  <cp:revision>152</cp:revision>
  <dcterms:created xsi:type="dcterms:W3CDTF">2019-08-05T05:25:32Z</dcterms:created>
  <dcterms:modified xsi:type="dcterms:W3CDTF">2020-04-08T08:05:19Z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0x0101004782B9FB3D2D574D8F0EFE4F9A3E694B</vt:lpwstr>
  </property>
</Properties>
</file>