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1700-7CED-4FCC-9BB7-34AE95984CB9}" type="datetime1">
              <a:rPr lang="zh-CN" altLang="en-US"/>
              <a:pPr>
                <a:defRPr/>
              </a:pPr>
              <a:t>2016/3/31</a:t>
            </a:fld>
            <a:endParaRPr lang="sr-Latn-RS" altLang="zh-CN" sz="180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D562-C4A5-425E-B044-EBAF5A260856}" type="slidenum">
              <a:rPr lang="sr-Latn-RS" altLang="zh-CN"/>
              <a:pPr>
                <a:defRPr/>
              </a:pPr>
              <a:t>‹#›</a:t>
            </a:fld>
            <a:endParaRPr lang="sr-Latn-R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2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5957-01B7-467F-AD01-854EA0FFE743}" type="datetime1">
              <a:rPr lang="zh-CN" altLang="en-US"/>
              <a:pPr>
                <a:defRPr/>
              </a:pPr>
              <a:t>2016/3/31</a:t>
            </a:fld>
            <a:endParaRPr lang="sr-Latn-RS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0576-932E-4A68-A7CB-F6739E1EB6F6}" type="slidenum">
              <a:rPr lang="sr-Latn-RS" altLang="zh-CN"/>
              <a:pPr>
                <a:defRPr/>
              </a:pPr>
              <a:t>‹#›</a:t>
            </a:fld>
            <a:endParaRPr lang="sr-Latn-R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043361-4EFE-40A3-BBBF-063CE11320E0}" type="datetimeFigureOut">
              <a:rPr lang="hr-HR" smtClean="0"/>
              <a:t>31.3.2016.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9553D2-FD97-438C-9EE2-89A6F4FC519C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252315"/>
            <a:ext cx="6747819" cy="1232469"/>
          </a:xfrm>
        </p:spPr>
        <p:txBody>
          <a:bodyPr>
            <a:normAutofit/>
          </a:bodyPr>
          <a:lstStyle/>
          <a:p>
            <a:r>
              <a:rPr lang="hr-HR" sz="4800" dirty="0" smtClean="0"/>
              <a:t>Vrijeme nekad i sad</a:t>
            </a:r>
            <a:r>
              <a:rPr lang="hr-HR" sz="4800" dirty="0" smtClean="0"/>
              <a:t>…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3680044"/>
            <a:ext cx="4536504" cy="103903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37091"/>
            <a:ext cx="3300240" cy="33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38"/>
            <a:ext cx="5063761" cy="443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60" y="5622268"/>
            <a:ext cx="2901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5" y="476672"/>
            <a:ext cx="12382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0" y="0"/>
            <a:ext cx="39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</a:t>
            </a:r>
            <a:r>
              <a:rPr lang="hr-HR" dirty="0" err="1" smtClean="0"/>
              <a:t>Podmurvice</a:t>
            </a:r>
            <a:r>
              <a:rPr lang="hr-HR" dirty="0" smtClean="0"/>
              <a:t>, Rijeka, Hrvatska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-34767" y="6185306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r-HR" altLang="en-US" sz="1200" dirty="0">
                <a:latin typeface="Arial" pitchFamily="34" charset="0"/>
              </a:rPr>
              <a:t>Ova publikacija je ostvarena uz financijsku potporu Europske komisije.</a:t>
            </a:r>
            <a:br>
              <a:rPr lang="hr-HR" altLang="en-US" sz="1200" dirty="0">
                <a:latin typeface="Arial" pitchFamily="34" charset="0"/>
              </a:rPr>
            </a:br>
            <a:r>
              <a:rPr lang="hr-HR" altLang="en-US" sz="1200" dirty="0">
                <a:latin typeface="Arial" pitchFamily="34" charset="0"/>
              </a:rPr>
              <a:t>Ova publikacija odražava isključivo stajalište autora publikacije i Komisija se ne može smatrati odgovornom prilikom uporabe informacija koje se u njoj nalaze.</a:t>
            </a:r>
            <a:endParaRPr lang="hr-HR" alt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AAB8D4A5-A90A-45CB-A6BF-0EC64D7F8886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 eaLnBrk="1" hangingPunct="1"/>
            <a:r>
              <a:rPr lang="hr-HR" altLang="en-US" smtClean="0"/>
              <a:t>Promet u gradu bio je otežan. Gradski autobusi nisu vozili.</a:t>
            </a:r>
          </a:p>
          <a:p>
            <a:pPr eaLnBrk="1" hangingPunct="1"/>
            <a:r>
              <a:rPr lang="hr-HR" altLang="en-US" smtClean="0"/>
              <a:t>Tadašnja učiteljica geografije Marija Žic i ja odlučile smo se na pješačenje unatoč neprikladnoj odjeći i obući. Posrtale smo i padale, ali smo ipak dopješačile do kuće mokre i promrzle.</a:t>
            </a:r>
          </a:p>
          <a:p>
            <a:pPr eaLnBrk="1" hangingPunct="1"/>
            <a:r>
              <a:rPr lang="hr-HR" altLang="en-US" smtClean="0"/>
              <a:t>Snijegu se pridružila i olujna bura koja je nosila sve pred sobom, pa je tako čupala i plastične rolete sa prozora. Djeca su ih koristila kao sanjke.</a:t>
            </a:r>
            <a:endParaRPr lang="sr-Latn-RS" altLang="en-US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460851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E70CBEF8-30C1-48B6-909F-3ED3DDA87183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8210550" cy="2016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200" smtClean="0"/>
              <a:t>Mirjana Nadalin, umirovljena učiteljica Hrvatskog jezika: Crtice i anegdote o hladnijim prošlim vremenima</a:t>
            </a:r>
            <a:br>
              <a:rPr lang="hr-HR" altLang="en-US" sz="3200" smtClean="0"/>
            </a:br>
            <a:endParaRPr lang="sr-Latn-RS" altLang="en-US" sz="32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5975350" cy="40655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hr-HR" altLang="en-US" smtClean="0"/>
              <a:t>1. svibnja 1960. -ih godina bura je nosila kamenje veličine šake s limenih krovova i drvarnica. Svi su se sklanjali u kuće da ne bi bili ozlijeđeni.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r-HR" altLang="en-US" smtClean="0"/>
              <a:t>15. lipnja 1980. na mostu koji spaja Rijeku s otokom Krkom bura je dizala aute i kamp prikolice. Tek nakon toga počeo se zatvarati Krčki most kada bi bura zapuhala.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r-HR" altLang="en-US" smtClean="0"/>
              <a:t>1964. godine kad je pao snijeg učenici strukovne srednje škole nisu imali nastavu nego su se sanjkali od škole do Tvornice Torpedo.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hr-HR" altLang="en-US" smtClean="0"/>
              <a:t>   </a:t>
            </a:r>
            <a:endParaRPr lang="sr-Latn-RS" altLang="en-US" smtClean="0"/>
          </a:p>
        </p:txBody>
      </p:sp>
      <p:pic>
        <p:nvPicPr>
          <p:cNvPr id="13317" name="Picture 5" descr="C:\Users\alida\Desktop\Mirj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44675"/>
            <a:ext cx="21272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E30A5285-4201-4296-828E-D55DB7E75528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Anegdota mog života...</a:t>
            </a:r>
            <a:endParaRPr lang="sr-Latn-R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Snijeg 1978. godine neću nikad zaboraviti...</a:t>
            </a:r>
          </a:p>
          <a:p>
            <a:pPr eaLnBrk="1" hangingPunct="1"/>
            <a:r>
              <a:rPr lang="hr-HR" altLang="en-US" smtClean="0"/>
              <a:t>Pao je duboki snijeg. Jedan je mladić došao isprositi svoju djevojku. Došao je autobusom do Pećina- istočnog dijela Rijeke. No, nije se mogao vratiti jer autobusi nisu vozili zbog ogromnog snijega. Nije mu bilo teško vraćati se kući pješice po dubokom snijegu satima i u samoći jer mu se po mislima samo vraćalo njeno: "Da."</a:t>
            </a:r>
          </a:p>
          <a:p>
            <a:pPr eaLnBrk="1" hangingPunct="1"/>
            <a:r>
              <a:rPr lang="hr-HR" altLang="en-US" smtClean="0"/>
              <a:t>To je naravno bio moj muž s kojim sam se danas prisjetila tih divnih hladnih vremena.</a:t>
            </a:r>
            <a:endParaRPr lang="sr-Latn-RS" altLang="en-US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312738" y="336550"/>
            <a:ext cx="3097212" cy="1584325"/>
          </a:xfrm>
        </p:spPr>
        <p:txBody>
          <a:bodyPr/>
          <a:lstStyle/>
          <a:p>
            <a:pPr marL="274638" indent="-274638">
              <a:buFontTx/>
              <a:buChar char="•"/>
            </a:pPr>
            <a:r>
              <a:rPr lang="hr-HR" altLang="en-US" sz="2400" smtClean="0"/>
              <a:t>Ivan Misija, umirovljeni učitelj Tjelesne i zdravstvene kulture</a:t>
            </a:r>
          </a:p>
        </p:txBody>
      </p:sp>
      <p:sp>
        <p:nvSpPr>
          <p:cNvPr id="15363" name="Rezervirano mjesto sadržaja 4"/>
          <p:cNvSpPr>
            <a:spLocks noGrp="1"/>
          </p:cNvSpPr>
          <p:nvPr>
            <p:ph idx="1"/>
          </p:nvPr>
        </p:nvSpPr>
        <p:spPr>
          <a:xfrm>
            <a:off x="3575050" y="908050"/>
            <a:ext cx="5173663" cy="5218113"/>
          </a:xfrm>
        </p:spPr>
        <p:txBody>
          <a:bodyPr/>
          <a:lstStyle/>
          <a:p>
            <a:r>
              <a:rPr lang="hr-HR" altLang="sr-Latn-RS" sz="2400" smtClean="0"/>
              <a:t>Bila je 1963. godina. Imao sam dvadeset godina i živio sam i studirao  u Banja Luci u Bosni i Hercegovini.</a:t>
            </a:r>
          </a:p>
          <a:p>
            <a:r>
              <a:rPr lang="hr-HR" altLang="sr-Latn-RS" sz="2400" smtClean="0"/>
              <a:t>Na prvi ispit došao sam biciklom. Kako sam zaboravio indeks u koji mi je profesor trebao upisati prvu ocjenu, morao sam se vratiti kući koja je bila oko kilometar i pol udaljena. </a:t>
            </a:r>
          </a:p>
          <a:p>
            <a:r>
              <a:rPr lang="hr-HR" altLang="sr-Latn-RS" sz="2400" smtClean="0"/>
              <a:t>Temperatura je bila oko -23˚C.</a:t>
            </a:r>
          </a:p>
          <a:p>
            <a:r>
              <a:rPr lang="hr-HR" altLang="sr-Latn-RS" sz="2400" smtClean="0"/>
              <a:t>Bilo je toliko hladno da sam nekoliko puta morao silaziti s bicikla i trčati kraj nje da bih se ugrijao.</a:t>
            </a:r>
          </a:p>
        </p:txBody>
      </p:sp>
      <p:sp>
        <p:nvSpPr>
          <p:cNvPr id="15364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611188" y="2349500"/>
            <a:ext cx="2592387" cy="3560763"/>
          </a:xfrm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15365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D47255B9-88E9-4DC7-A648-A00575097279}" type="datetime1">
              <a:rPr lang="zh-CN" altLang="en-U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6431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datum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F4569916-DEED-4F86-AA00-C4AA1E064628}" type="datetime1">
              <a:rPr lang="zh-CN" altLang="en-U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6387" name="Rezervirano mjesto sadržaja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820150" cy="5649913"/>
          </a:xfrm>
        </p:spPr>
        <p:txBody>
          <a:bodyPr/>
          <a:lstStyle/>
          <a:p>
            <a:r>
              <a:rPr lang="hr-HR" altLang="sr-Latn-RS" smtClean="0"/>
              <a:t>Topla odjeća, u koju sam bio obučen nije mi uopće pomagala koliko je bilo hladno.</a:t>
            </a:r>
          </a:p>
          <a:p>
            <a:r>
              <a:rPr lang="hr-HR" altLang="sr-Latn-RS" smtClean="0"/>
              <a:t>Mogu reći da takvih hladnoća više uopće nema u našim krajevima,  a naručito nisu toliko dugotrajne. Tada je znalo biti -20˚C i po mjesec dana.</a:t>
            </a:r>
          </a:p>
          <a:p>
            <a:endParaRPr lang="hr-HR" altLang="sr-Latn-RS" smtClean="0"/>
          </a:p>
          <a:p>
            <a:endParaRPr lang="hr-HR" altLang="sr-Latn-RS" smtClean="0"/>
          </a:p>
          <a:p>
            <a:endParaRPr lang="hr-HR" altLang="sr-Latn-RS" smtClean="0"/>
          </a:p>
          <a:p>
            <a:endParaRPr lang="hr-HR" altLang="sr-Latn-RS" smtClean="0"/>
          </a:p>
          <a:p>
            <a:r>
              <a:rPr lang="hr-HR" altLang="sr-Latn-RS" smtClean="0"/>
              <a:t>Voljeli smo se i klizati po običnoj cesti koja je bila zaleđena, nabijena snijegom i nije se imala čime očistiti. Radili smo to noću jer nas tada nije bilo sram što smo često padali…</a:t>
            </a:r>
          </a:p>
          <a:p>
            <a:r>
              <a:rPr lang="hr-HR" altLang="sr-Latn-RS" smtClean="0"/>
              <a:t>Bila su to tako zabavna vremena…</a:t>
            </a:r>
          </a:p>
          <a:p>
            <a:endParaRPr lang="hr-HR" altLang="sr-Latn-R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28702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331640" y="6309320"/>
            <a:ext cx="72008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>
              <a:buNone/>
            </a:pPr>
            <a:r>
              <a:rPr lang="hr-HR" sz="1200" dirty="0" smtClean="0"/>
              <a:t>***</a:t>
            </a:r>
            <a:r>
              <a:rPr lang="hr-HR" sz="1600" dirty="0" smtClean="0"/>
              <a:t>Korišteno </a:t>
            </a:r>
            <a:r>
              <a:rPr lang="hr-HR" sz="1600" dirty="0"/>
              <a:t>iz teksta </a:t>
            </a:r>
            <a:r>
              <a:rPr lang="hr-HR" sz="1600" dirty="0" err="1"/>
              <a:t>Kristiana</a:t>
            </a:r>
            <a:r>
              <a:rPr lang="hr-HR" sz="1600" dirty="0"/>
              <a:t> </a:t>
            </a:r>
            <a:r>
              <a:rPr lang="hr-HR" sz="1600" dirty="0" err="1"/>
              <a:t>Benića</a:t>
            </a:r>
            <a:r>
              <a:rPr lang="hr-HR" sz="1600" dirty="0"/>
              <a:t>: Prije 40 godina: 52 centimetra riječkog snijega</a:t>
            </a:r>
            <a:endParaRPr lang="hr-HR" sz="16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zh-CN" sz="3200" smtClean="0"/>
              <a:t>Prije 40 godina: 52 centimetra riječkog snijega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8881719B-E2D6-414C-97C3-661582035615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dirty="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33375"/>
            <a:ext cx="8362950" cy="1589088"/>
          </a:xfrm>
        </p:spPr>
        <p:txBody>
          <a:bodyPr/>
          <a:lstStyle/>
          <a:p>
            <a:pPr eaLnBrk="1" hangingPunct="1"/>
            <a:r>
              <a:rPr lang="sr-Latn-RS" altLang="en-US" sz="3200" smtClean="0"/>
              <a:t>Znate li da je neposredno prije proljeća 1976. godine Rijeku prekrilo pola metra snijega</a:t>
            </a:r>
            <a:r>
              <a:rPr lang="hr-HR" altLang="en-US" sz="3200" smtClean="0"/>
              <a:t>...</a:t>
            </a:r>
            <a:endParaRPr lang="sr-Latn-RS" altLang="en-US" sz="32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7024687" cy="2546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49124" y="4653136"/>
            <a:ext cx="74866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sr-Latn-RS" altLang="en-US" dirty="0">
                <a:solidFill>
                  <a:schemeClr val="tx1"/>
                </a:solidFill>
                <a:latin typeface="Comic Sans MS" pitchFamily="66" charset="0"/>
                <a:ea typeface="SimSun" pitchFamily="2" charset="-122"/>
              </a:rPr>
              <a:t>9. </a:t>
            </a:r>
            <a:r>
              <a:rPr lang="sr-Latn-RS" altLang="en-US" dirty="0" err="1">
                <a:solidFill>
                  <a:schemeClr val="tx1"/>
                </a:solidFill>
                <a:latin typeface="Comic Sans MS" pitchFamily="66" charset="0"/>
                <a:ea typeface="SimSun" pitchFamily="2" charset="-122"/>
              </a:rPr>
              <a:t>ožujka</a:t>
            </a:r>
            <a:r>
              <a:rPr lang="hr-HR" altLang="en-US" dirty="0">
                <a:solidFill>
                  <a:schemeClr val="tx1"/>
                </a:solidFill>
                <a:latin typeface="Comic Sans MS" pitchFamily="66" charset="0"/>
                <a:ea typeface="SimSun" pitchFamily="2" charset="-122"/>
              </a:rPr>
              <a:t> 1976. “Snijeg je još jednom iznenadio Riječane! Na rascvjetale krošnje, danas je počeo padati snijeg, živa u termometru kreće se oko nule.”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708191" y="6130925"/>
            <a:ext cx="655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**Korišteno iz teksta </a:t>
            </a:r>
            <a:r>
              <a:rPr lang="hr-HR" dirty="0" err="1" smtClean="0"/>
              <a:t>Kristiana</a:t>
            </a:r>
            <a:r>
              <a:rPr lang="hr-HR" dirty="0" smtClean="0"/>
              <a:t> </a:t>
            </a:r>
            <a:r>
              <a:rPr lang="hr-HR" dirty="0" err="1" smtClean="0"/>
              <a:t>Benića</a:t>
            </a:r>
            <a:r>
              <a:rPr lang="hr-HR" dirty="0" smtClean="0"/>
              <a:t>: Prije 40 godina: 52 centimetra riječkog snijega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80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80FC5D45-6EC9-4BF9-82E8-6991664EA8D0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2794000"/>
          </a:xfrm>
        </p:spPr>
        <p:txBody>
          <a:bodyPr/>
          <a:lstStyle/>
          <a:p>
            <a:pPr eaLnBrk="1" hangingPunct="1"/>
            <a:r>
              <a:rPr lang="sr-Latn-RS" altLang="zh-CN" sz="2400" smtClean="0"/>
              <a:t>Grad je taj dan stao - tisuće ljudi nisu došle do svojih radnih mjesta, javni prijevoz nije prometovao, hitna pomoć nije stizala do pacijenata, lanaca u dućanima i nije bilo, a veliko je negodovanje izazvala činjenica lošeg čišćenja snijega, zbog čega su prozivani stanovnici i odgovorni za organizaciju.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500438"/>
            <a:ext cx="6096000" cy="2239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309529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**Korišteno iz teksta </a:t>
            </a:r>
            <a:r>
              <a:rPr lang="hr-HR" dirty="0" err="1"/>
              <a:t>Kristiana</a:t>
            </a:r>
            <a:r>
              <a:rPr lang="hr-HR" dirty="0"/>
              <a:t> </a:t>
            </a:r>
            <a:r>
              <a:rPr lang="hr-HR" dirty="0" err="1"/>
              <a:t>Benića</a:t>
            </a:r>
            <a:r>
              <a:rPr lang="hr-HR" dirty="0"/>
              <a:t>: Prije 40 godina: 52 centimetra riječkog snijega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0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datum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C45EE344-D077-4CBE-9B9C-2B8197011733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628800"/>
            <a:ext cx="5376639" cy="403247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92150"/>
            <a:ext cx="8229600" cy="1143000"/>
          </a:xfrm>
        </p:spPr>
        <p:txBody>
          <a:bodyPr/>
          <a:lstStyle/>
          <a:p>
            <a:pPr eaLnBrk="1" hangingPunct="1"/>
            <a:r>
              <a:rPr lang="sr-Latn-RS" altLang="zh-CN" sz="2000" smtClean="0"/>
              <a:t>Što bismo danas radili da padne toliko snijega da ostanemo zatrpani u kući, bez signala na mobitelu i interneta? Pa možda bismo mogli čitati???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475656" y="573325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Autor:  </a:t>
            </a:r>
            <a:r>
              <a:rPr lang="hr-HR" dirty="0" err="1" smtClean="0"/>
              <a:t>Alida</a:t>
            </a:r>
            <a:r>
              <a:rPr lang="hr-HR" dirty="0" smtClean="0"/>
              <a:t>  Devčić  Crnić, prof. HJ jezika, dipl. knjižničar</a:t>
            </a:r>
          </a:p>
          <a:p>
            <a:r>
              <a:rPr lang="hr-HR" dirty="0" smtClean="0"/>
              <a:t>Aktivnost EU projekta:  </a:t>
            </a:r>
            <a:r>
              <a:rPr lang="en-US" altLang="en-US" b="1" dirty="0" smtClean="0">
                <a:latin typeface="Arial" pitchFamily="34" charset="0"/>
              </a:rPr>
              <a:t>Environment </a:t>
            </a:r>
            <a:r>
              <a:rPr lang="en-US" altLang="en-US" b="1" dirty="0">
                <a:latin typeface="Arial" pitchFamily="34" charset="0"/>
              </a:rPr>
              <a:t>surrounding us as a challenge and </a:t>
            </a:r>
            <a:r>
              <a:rPr lang="en-US" altLang="en-US" b="1" dirty="0" err="1">
                <a:latin typeface="Arial" pitchFamily="34" charset="0"/>
              </a:rPr>
              <a:t>responsibi</a:t>
            </a:r>
            <a:r>
              <a:rPr lang="hr-HR" altLang="en-US" b="1" dirty="0" err="1">
                <a:latin typeface="Arial" pitchFamily="34" charset="0"/>
              </a:rPr>
              <a:t>lity</a:t>
            </a:r>
            <a:r>
              <a:rPr lang="hr-HR" altLang="en-US" b="1" dirty="0">
                <a:latin typeface="Arial" pitchFamily="34" charset="0"/>
              </a:rPr>
              <a:t>”</a:t>
            </a:r>
            <a:endParaRPr lang="hr-HR" altLang="en-US" sz="2000" b="1" dirty="0">
              <a:latin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89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4294967295"/>
          </p:nvPr>
        </p:nvSpPr>
        <p:spPr>
          <a:xfrm>
            <a:off x="251520" y="188640"/>
            <a:ext cx="388843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LEONARDO DI CAPRIO – OSKAR ZA NAJBOLJU MUŠKU GLAVNU ULOGU 2016.</a:t>
            </a:r>
          </a:p>
          <a:p>
            <a:r>
              <a:rPr lang="hr-HR" dirty="0" smtClean="0"/>
              <a:t>ČEKAO ga je godinama, šest je puta pisao pobjednički govor, a ove  je godine napokon dobio priliku izrecitirati ga pred slavnim kolegama i čitavim svijetom: Leonardo </a:t>
            </a:r>
            <a:r>
              <a:rPr lang="hr-HR" dirty="0" err="1" smtClean="0"/>
              <a:t>DiCaprio</a:t>
            </a:r>
            <a:r>
              <a:rPr lang="hr-HR" dirty="0" smtClean="0"/>
              <a:t> nije skrivao oduševljenje svojim prvim </a:t>
            </a:r>
            <a:r>
              <a:rPr lang="hr-HR" dirty="0" err="1" smtClean="0"/>
              <a:t>Oscarom</a:t>
            </a:r>
            <a:r>
              <a:rPr lang="hr-HR" dirty="0" smtClean="0"/>
              <a:t>.</a:t>
            </a:r>
          </a:p>
          <a:p>
            <a:r>
              <a:rPr lang="hr-HR" dirty="0" smtClean="0"/>
              <a:t>Očekivano, na tom postignuću je zahvalio svojoj obitelji i čitavoj ekipi koja je radila na Povratniku.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1028" name="Picture 4" descr="VIDEO Leov pobjedni&amp;ccaron;ki govor je oduševio svijet: &amp;quot;Borimo se protiv najve&amp;cacute;e prijetnje današnjice&amp;quot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7" y="620688"/>
            <a:ext cx="4394494" cy="486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Ipak, najvažniji dio govora nije se </a:t>
            </a:r>
            <a:r>
              <a:rPr lang="hr-HR" dirty="0" err="1"/>
              <a:t>odnosnio</a:t>
            </a:r>
            <a:r>
              <a:rPr lang="hr-HR" dirty="0"/>
              <a:t> na film i nagradu, već je Leo svoje tri minute ispred </a:t>
            </a:r>
            <a:r>
              <a:rPr lang="hr-HR" dirty="0" err="1"/>
              <a:t>oscarovskog</a:t>
            </a:r>
            <a:r>
              <a:rPr lang="hr-HR" dirty="0"/>
              <a:t> mikrofona potrošio na važniju temu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  <a:p>
            <a:r>
              <a:rPr lang="hr-HR" dirty="0"/>
              <a:t>"</a:t>
            </a:r>
            <a:r>
              <a:rPr lang="hr-HR" dirty="0" err="1"/>
              <a:t>Revenant</a:t>
            </a:r>
            <a:r>
              <a:rPr lang="hr-HR" dirty="0"/>
              <a:t> je priča o čovjeku i prirodi. 2015. godina je bila najtoplija u povijesti, morali smo ići na južnu polutku samo da bi pronašli snijeg", počeo je </a:t>
            </a:r>
            <a:r>
              <a:rPr lang="hr-HR" dirty="0" err="1" smtClean="0"/>
              <a:t>DiCaprio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2350328" cy="720080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Revenant</a:t>
            </a:r>
            <a:r>
              <a:rPr lang="hr-HR" sz="3600" dirty="0" smtClean="0"/>
              <a:t> </a:t>
            </a:r>
            <a:endParaRPr lang="hr-HR" sz="36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7504" y="2852936"/>
            <a:ext cx="2422336" cy="1792216"/>
          </a:xfrm>
        </p:spPr>
        <p:txBody>
          <a:bodyPr>
            <a:noAutofit/>
          </a:bodyPr>
          <a:lstStyle/>
          <a:p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2338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Nemojmo </a:t>
            </a:r>
            <a:r>
              <a:rPr lang="hr-HR" sz="2800" dirty="0"/>
              <a:t>uzimati planetu zdravo za </a:t>
            </a:r>
            <a:r>
              <a:rPr lang="hr-HR" sz="2800" dirty="0" smtClean="0"/>
              <a:t>gotovo!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3140968"/>
            <a:ext cx="2350328" cy="1504184"/>
          </a:xfrm>
        </p:spPr>
        <p:txBody>
          <a:bodyPr>
            <a:noAutofit/>
          </a:bodyPr>
          <a:lstStyle/>
          <a:p>
            <a:r>
              <a:rPr lang="hr-HR" sz="2000" dirty="0"/>
              <a:t>Klimatske promjene </a:t>
            </a:r>
            <a:r>
              <a:rPr lang="hr-HR" sz="2000" dirty="0" smtClean="0"/>
              <a:t>su </a:t>
            </a:r>
            <a:r>
              <a:rPr lang="hr-HR" sz="2000" dirty="0"/>
              <a:t>najveća prijetnja s kojom se cijela naša vrsta susreće.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2206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KLIMATSKE 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15616" y="1916832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"Klimatske promjene su je najveća prijetnja s kojom se cijela naša vrsta susreće. Moramo se svi skupa boriti i dati podršku onim političarima kojima ne manipuliraju velike kompanije. Zbog naše djece i njihove djece, zbog milijuna najsiromašnijih koje će klimatske promjene najviše pogoditi, zbog onih kojima su glasovi utišani zbog pohlepnih političara. Hvala vam svima i nemojmo uzimati planetu zdravo za gotovo. Ja ovu večer ne uzimam zdravo za gotovo", zaključio je govor i zaradio pljesak kolega, ali i čitavog svijeta.</a:t>
            </a:r>
          </a:p>
        </p:txBody>
      </p:sp>
    </p:spTree>
    <p:extLst>
      <p:ext uri="{BB962C8B-B14F-4D97-AF65-F5344CB8AC3E}">
        <p14:creationId xmlns:p14="http://schemas.microsoft.com/office/powerpoint/2010/main" val="28984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Tema današnjeg susreta: Vrijeme nekad - Vrijeme danas, Klimatske 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Pokušat ćemo odgovoriti na pitanje kakvo je vrijeme bilo nekad?</a:t>
            </a:r>
          </a:p>
          <a:p>
            <a:r>
              <a:rPr lang="hr-HR" dirty="0" smtClean="0"/>
              <a:t>Jesu li postojale jasnije granice između godišnjih doba?</a:t>
            </a:r>
          </a:p>
          <a:p>
            <a:r>
              <a:rPr lang="hr-HR" dirty="0" smtClean="0"/>
              <a:t>Kakve su nekad bile zime? </a:t>
            </a:r>
          </a:p>
          <a:p>
            <a:r>
              <a:rPr lang="hr-HR" dirty="0" smtClean="0"/>
              <a:t>Je li u našim krajevima bilo više snijega</a:t>
            </a:r>
            <a:r>
              <a:rPr lang="hr-HR" dirty="0" smtClean="0"/>
              <a:t>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Je li snijeg zatrpao cijeli grad?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Kako je grad izgledao?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Jeste li čekali da se snijeg sam otopi ili ste ga sami čistili?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Jeste li imali struje, vodu, hranu?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Jeste li mogli otići u trgovinu?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Jesu li se od težine snijega kuće i neboderi oštetili?</a:t>
            </a:r>
          </a:p>
          <a:p>
            <a:pPr marL="274638" indent="-274638">
              <a:lnSpc>
                <a:spcPct val="90000"/>
              </a:lnSpc>
            </a:pPr>
            <a:r>
              <a:rPr lang="hr-HR" altLang="en-US" dirty="0"/>
              <a:t>Kako su se primorske životinje snašle s ovom vremenskom nepogodom? Jesu li imale hrane?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69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dirty="0"/>
              <a:t>Anketirani djedovi i bake, umirovljenici naše škole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638" indent="-274638"/>
            <a:r>
              <a:rPr lang="hr-HR" altLang="en-US" dirty="0"/>
              <a:t>Barica </a:t>
            </a:r>
            <a:r>
              <a:rPr lang="hr-HR" altLang="en-US" dirty="0" err="1"/>
              <a:t>Jakupec</a:t>
            </a:r>
            <a:r>
              <a:rPr lang="hr-HR" altLang="en-US" dirty="0"/>
              <a:t>, umirovljena učiteljica Kemije </a:t>
            </a:r>
          </a:p>
          <a:p>
            <a:pPr marL="274638" indent="-274638"/>
            <a:r>
              <a:rPr lang="hr-HR" altLang="en-US" dirty="0"/>
              <a:t>Mirjana </a:t>
            </a:r>
            <a:r>
              <a:rPr lang="hr-HR" altLang="en-US" dirty="0" err="1"/>
              <a:t>Nadalin</a:t>
            </a:r>
            <a:r>
              <a:rPr lang="hr-HR" altLang="en-US" dirty="0"/>
              <a:t>, umirovljena učiteljica Hrvatskog jezika </a:t>
            </a:r>
          </a:p>
          <a:p>
            <a:pPr marL="274638" indent="-274638"/>
            <a:r>
              <a:rPr lang="hr-HR" altLang="en-US" dirty="0"/>
              <a:t>Ivan Misija, umirovljeni učitelj Tjelesne i zdravstvene kulture</a:t>
            </a:r>
          </a:p>
          <a:p>
            <a:pPr marL="274638" indent="-274638"/>
            <a:endParaRPr lang="hr-HR" alt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9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en-US" dirty="0"/>
              <a:t>Sjećanja Barice </a:t>
            </a:r>
            <a:r>
              <a:rPr lang="hr-HR" altLang="en-US" dirty="0" err="1"/>
              <a:t>Jakupec</a:t>
            </a:r>
            <a:r>
              <a:rPr lang="hr-HR" altLang="en-US" dirty="0"/>
              <a:t>, umirovljene učiteljice Kemije u našoj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31900"/>
            <a:ext cx="3898776" cy="4320480"/>
          </a:xfrm>
        </p:spPr>
        <p:txBody>
          <a:bodyPr>
            <a:normAutofit lnSpcReduction="10000"/>
          </a:bodyPr>
          <a:lstStyle/>
          <a:p>
            <a:r>
              <a:rPr lang="hr-HR" altLang="en-US" dirty="0"/>
              <a:t>Svjedoci smo danas čudnih klimatskih događanja koji su posljedica naših ljudskih djelovanja.</a:t>
            </a:r>
          </a:p>
          <a:p>
            <a:r>
              <a:rPr lang="hr-HR" altLang="en-US" dirty="0"/>
              <a:t>Nema više pravih izmjena godišnjih doba kao nekad kad se znalo sad je zima, proljeće, ljeto ili jesen.</a:t>
            </a:r>
          </a:p>
          <a:p>
            <a:r>
              <a:rPr lang="hr-HR" altLang="en-US" dirty="0"/>
              <a:t>No, mi stariji sjećamo se da je i tada bilo odstupanja i iznenađenja koje nam je priroda priredila.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1682"/>
            <a:ext cx="4035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datuma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BC2C8"/>
              </a:buClr>
              <a:buChar char="•"/>
              <a:defRPr sz="24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BC2C8"/>
              </a:buClr>
              <a:buChar char="•"/>
              <a:defRPr sz="2000"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Char char="•"/>
              <a:defRPr>
                <a:solidFill>
                  <a:schemeClr val="tx1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  <a:ea typeface="华文仿宋" charset="0"/>
                <a:cs typeface="华文仿宋" charset="0"/>
                <a:sym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fld id="{A7111F0D-C0E8-40AE-9527-AD96D17FE214}" type="datetime1">
              <a:rPr lang="zh-CN" altLang="sr-Latn-RS" sz="1200" smtClean="0">
                <a:latin typeface="Arial" pitchFamily="34" charset="0"/>
                <a:ea typeface="SimSun" pitchFamily="2" charset="-122"/>
              </a:rPr>
              <a:pPr eaLnBrk="1" hangingPunct="1">
                <a:spcBef>
                  <a:spcPct val="0"/>
                </a:spcBef>
                <a:buClrTx/>
                <a:buFont typeface="Arial" pitchFamily="34" charset="0"/>
                <a:buNone/>
              </a:pPr>
              <a:t>2016/3/31</a:t>
            </a:fld>
            <a:endParaRPr lang="sr-Latn-RS" altLang="zh-CN" sz="1800" smtClean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200" smtClean="0"/>
              <a:t>Polovica travnja kasnih sedamdestih</a:t>
            </a:r>
            <a:br>
              <a:rPr lang="hr-HR" altLang="en-US" sz="3200" smtClean="0"/>
            </a:br>
            <a:r>
              <a:rPr lang="hr-HR" altLang="en-US" sz="3200" smtClean="0"/>
              <a:t>( 1978. ili 1979. godina)</a:t>
            </a:r>
            <a:endParaRPr lang="sr-Latn-RS" altLang="en-US" sz="32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000" smtClean="0"/>
              <a:t>Osvanulo je prekrasno proljetno jutro. Obukla sam lagani zeleni kaput i crne proljetne cipele i vesela došla u školu. Negdje tijekom nastave sunca je nestalo, nebo je postalo olovnosivo i počeo je padati gusti snijeg. Pahulje su bile velike, podsjećale su na velike bijele maramice.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000" smtClean="0"/>
              <a:t>Djeca su bila oduševljena i jedva dočekala odmor...</a:t>
            </a:r>
          </a:p>
          <a:p>
            <a:pPr eaLnBrk="1" hangingPunct="1">
              <a:lnSpc>
                <a:spcPct val="90000"/>
              </a:lnSpc>
            </a:pPr>
            <a:endParaRPr lang="hr-HR" altLang="en-US" sz="20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en-US" sz="2000" smtClean="0"/>
              <a:t> </a:t>
            </a:r>
            <a:endParaRPr lang="sr-Latn-RS" altLang="en-US" sz="2000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860800"/>
            <a:ext cx="2649538" cy="198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3132138" cy="1666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315</TotalTime>
  <Words>1165</Words>
  <Application>Microsoft Office PowerPoint</Application>
  <PresentationFormat>Prikaz na zaslonu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Slamnati krov</vt:lpstr>
      <vt:lpstr>Vrijeme nekad i sad…</vt:lpstr>
      <vt:lpstr>PowerPointova prezentacija</vt:lpstr>
      <vt:lpstr>Revenant </vt:lpstr>
      <vt:lpstr>Nemojmo uzimati planetu zdravo za gotovo!</vt:lpstr>
      <vt:lpstr>KLIMATSKE PROMJENE</vt:lpstr>
      <vt:lpstr>Tema današnjeg susreta: Vrijeme nekad - Vrijeme danas, Klimatske promjene</vt:lpstr>
      <vt:lpstr>Anketirani djedovi i bake, umirovljenici naše škole</vt:lpstr>
      <vt:lpstr>Sjećanja Barice Jakupec, umirovljene učiteljice Kemije u našoj školi</vt:lpstr>
      <vt:lpstr>Polovica travnja kasnih sedamdestih ( 1978. ili 1979. godina)</vt:lpstr>
      <vt:lpstr>PowerPointova prezentacija</vt:lpstr>
      <vt:lpstr>Mirjana Nadalin, umirovljena učiteljica Hrvatskog jezika: Crtice i anegdote o hladnijim prošlim vremenima </vt:lpstr>
      <vt:lpstr>Anegdota mog života...</vt:lpstr>
      <vt:lpstr>Ivan Misija, umirovljeni učitelj Tjelesne i zdravstvene kulture</vt:lpstr>
      <vt:lpstr>PowerPointova prezentacija</vt:lpstr>
      <vt:lpstr>Prije 40 godina: 52 centimetra riječkog snijega </vt:lpstr>
      <vt:lpstr>Znate li da je neposredno prije proljeća 1976. godine Rijeku prekrilo pola metra snijega...</vt:lpstr>
      <vt:lpstr>Grad je taj dan stao - tisuće ljudi nisu došle do svojih radnih mjesta, javni prijevoz nije prometovao, hitna pomoć nije stizala do pacijenata, lanaca u dućanima i nije bilo, a veliko je negodovanje izazvala činjenica lošeg čišćenja snijega, zbog čega su prozivani stanovnici i odgovorni za organizaciju. </vt:lpstr>
      <vt:lpstr>Što bismo danas radili da padne toliko snijega da ostanemo zatrpani u kući, bez signala na mobitelu i interneta? Pa možda bismo mogli čitati???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</dc:title>
  <dc:creator>alida</dc:creator>
  <cp:lastModifiedBy>alida</cp:lastModifiedBy>
  <cp:revision>11</cp:revision>
  <dcterms:created xsi:type="dcterms:W3CDTF">2016-03-29T11:12:08Z</dcterms:created>
  <dcterms:modified xsi:type="dcterms:W3CDTF">2016-03-31T14:26:17Z</dcterms:modified>
</cp:coreProperties>
</file>