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85" r:id="rId2"/>
    <p:sldId id="281" r:id="rId3"/>
    <p:sldId id="286" r:id="rId4"/>
    <p:sldId id="301" r:id="rId5"/>
    <p:sldId id="287" r:id="rId6"/>
    <p:sldId id="270" r:id="rId7"/>
    <p:sldId id="269" r:id="rId8"/>
    <p:sldId id="268" r:id="rId9"/>
    <p:sldId id="267" r:id="rId10"/>
    <p:sldId id="266" r:id="rId11"/>
    <p:sldId id="265" r:id="rId12"/>
    <p:sldId id="264" r:id="rId13"/>
    <p:sldId id="260" r:id="rId14"/>
    <p:sldId id="276" r:id="rId15"/>
    <p:sldId id="273" r:id="rId16"/>
    <p:sldId id="277" r:id="rId17"/>
    <p:sldId id="262" r:id="rId18"/>
    <p:sldId id="292" r:id="rId19"/>
    <p:sldId id="293" r:id="rId20"/>
    <p:sldId id="278" r:id="rId21"/>
    <p:sldId id="280" r:id="rId22"/>
    <p:sldId id="275" r:id="rId23"/>
    <p:sldId id="298" r:id="rId24"/>
    <p:sldId id="303" r:id="rId25"/>
    <p:sldId id="305" r:id="rId26"/>
    <p:sldId id="304" r:id="rId27"/>
    <p:sldId id="290" r:id="rId28"/>
    <p:sldId id="291" r:id="rId29"/>
    <p:sldId id="294" r:id="rId30"/>
    <p:sldId id="296" r:id="rId31"/>
    <p:sldId id="306" r:id="rId32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70" autoAdjust="0"/>
    <p:restoredTop sz="84902" autoAdjust="0"/>
  </p:normalViewPr>
  <p:slideViewPr>
    <p:cSldViewPr>
      <p:cViewPr varScale="1">
        <p:scale>
          <a:sx n="74" d="100"/>
          <a:sy n="74" d="100"/>
        </p:scale>
        <p:origin x="-124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316087-E00B-49E2-88B0-E24BBDA6E037}" type="datetimeFigureOut">
              <a:rPr lang="hr-HR" smtClean="0"/>
              <a:t>5.11.2014.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514885-D8DF-4592-855D-3B0289BA5DC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089907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B021C8-4D28-487D-983D-C4656CF56D28}" type="datetimeFigureOut">
              <a:rPr lang="hr-HR" smtClean="0"/>
              <a:t>5.11.2014.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182D0D-6EDA-4372-B21B-8993EDF88B7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57443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82D0D-6EDA-4372-B21B-8993EDF88B72}" type="slidenum">
              <a:rPr lang="hr-HR" smtClean="0"/>
              <a:t>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691327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82D0D-6EDA-4372-B21B-8993EDF88B72}" type="slidenum">
              <a:rPr lang="hr-HR" smtClean="0"/>
              <a:t>20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507746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82D0D-6EDA-4372-B21B-8993EDF88B72}" type="slidenum">
              <a:rPr lang="hr-HR" smtClean="0"/>
              <a:t>31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74132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0A312-52D1-42A5-A4AB-89B6FAAEDEFA}" type="datetimeFigureOut">
              <a:rPr lang="hr-HR" smtClean="0"/>
              <a:t>5.11.2014.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2C8B7-F08A-498F-A28A-277A5F5A930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26305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0A312-52D1-42A5-A4AB-89B6FAAEDEFA}" type="datetimeFigureOut">
              <a:rPr lang="hr-HR" smtClean="0"/>
              <a:t>5.11.2014.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2C8B7-F08A-498F-A28A-277A5F5A930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17578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0A312-52D1-42A5-A4AB-89B6FAAEDEFA}" type="datetimeFigureOut">
              <a:rPr lang="hr-HR" smtClean="0"/>
              <a:t>5.11.2014.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2C8B7-F08A-498F-A28A-277A5F5A930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75293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0A312-52D1-42A5-A4AB-89B6FAAEDEFA}" type="datetimeFigureOut">
              <a:rPr lang="hr-HR" smtClean="0"/>
              <a:t>5.11.2014.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2C8B7-F08A-498F-A28A-277A5F5A930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751494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0A312-52D1-42A5-A4AB-89B6FAAEDEFA}" type="datetimeFigureOut">
              <a:rPr lang="hr-HR" smtClean="0"/>
              <a:t>5.11.2014.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2C8B7-F08A-498F-A28A-277A5F5A930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66681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0A312-52D1-42A5-A4AB-89B6FAAEDEFA}" type="datetimeFigureOut">
              <a:rPr lang="hr-HR" smtClean="0"/>
              <a:t>5.11.2014.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2C8B7-F08A-498F-A28A-277A5F5A930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4585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0A312-52D1-42A5-A4AB-89B6FAAEDEFA}" type="datetimeFigureOut">
              <a:rPr lang="hr-HR" smtClean="0"/>
              <a:t>5.11.2014.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2C8B7-F08A-498F-A28A-277A5F5A930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24090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0A312-52D1-42A5-A4AB-89B6FAAEDEFA}" type="datetimeFigureOut">
              <a:rPr lang="hr-HR" smtClean="0"/>
              <a:t>5.11.2014.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2C8B7-F08A-498F-A28A-277A5F5A930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75621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0A312-52D1-42A5-A4AB-89B6FAAEDEFA}" type="datetimeFigureOut">
              <a:rPr lang="hr-HR" smtClean="0"/>
              <a:t>5.11.2014.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2C8B7-F08A-498F-A28A-277A5F5A930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6847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0A312-52D1-42A5-A4AB-89B6FAAEDEFA}" type="datetimeFigureOut">
              <a:rPr lang="hr-HR" smtClean="0"/>
              <a:t>5.11.2014.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2C8B7-F08A-498F-A28A-277A5F5A930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77977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0A312-52D1-42A5-A4AB-89B6FAAEDEFA}" type="datetimeFigureOut">
              <a:rPr lang="hr-HR" smtClean="0"/>
              <a:t>5.11.2014.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2C8B7-F08A-498F-A28A-277A5F5A930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20059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C0A312-52D1-42A5-A4AB-89B6FAAEDEFA}" type="datetimeFigureOut">
              <a:rPr lang="hr-HR" smtClean="0"/>
              <a:t>5.11.2014.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12C8B7-F08A-498F-A28A-277A5F5A930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16842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bilnost.hr/" TargetMode="External"/><Relationship Id="rId2" Type="http://schemas.openxmlformats.org/officeDocument/2006/relationships/hyperlink" Target="http://eur-lex.europa.eu/legal-content/HR/TXT/PDF/?uri=OJ:JOC_2014_344_R_0010&amp;from=EN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obilnost.hr/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476673"/>
            <a:ext cx="7772400" cy="1728191"/>
          </a:xfrm>
        </p:spPr>
        <p:txBody>
          <a:bodyPr>
            <a:normAutofit fontScale="90000"/>
          </a:bodyPr>
          <a:lstStyle/>
          <a:p>
            <a:r>
              <a:rPr lang="hr-HR" dirty="0" smtClean="0">
                <a:solidFill>
                  <a:srgbClr val="002060"/>
                </a:solidFill>
              </a:rPr>
              <a:t>Comenius u OŠ Podmurvice</a:t>
            </a:r>
            <a:br>
              <a:rPr lang="hr-HR" dirty="0" smtClean="0">
                <a:solidFill>
                  <a:srgbClr val="002060"/>
                </a:solidFill>
              </a:rPr>
            </a:br>
            <a:r>
              <a:rPr lang="hr-HR" dirty="0" smtClean="0">
                <a:solidFill>
                  <a:srgbClr val="002060"/>
                </a:solidFill>
              </a:rPr>
              <a:t>Rijeka</a:t>
            </a:r>
            <a:endParaRPr lang="hr-HR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58777" y="4365104"/>
            <a:ext cx="7497191" cy="1872208"/>
          </a:xfrm>
        </p:spPr>
        <p:txBody>
          <a:bodyPr>
            <a:normAutofit fontScale="92500" lnSpcReduction="10000"/>
          </a:bodyPr>
          <a:lstStyle/>
          <a:p>
            <a:r>
              <a:rPr lang="hr-HR" dirty="0" smtClean="0">
                <a:solidFill>
                  <a:srgbClr val="002060"/>
                </a:solidFill>
                <a:latin typeface="+mj-lt"/>
              </a:rPr>
              <a:t>Projekt :</a:t>
            </a:r>
          </a:p>
          <a:p>
            <a:r>
              <a:rPr lang="hr-HR" b="1" dirty="0" smtClean="0">
                <a:solidFill>
                  <a:srgbClr val="002060"/>
                </a:solidFill>
                <a:latin typeface="+mj-lt"/>
              </a:rPr>
              <a:t>„ Smijehom kroz Europu „</a:t>
            </a:r>
            <a:br>
              <a:rPr lang="hr-HR" b="1" dirty="0" smtClean="0">
                <a:solidFill>
                  <a:srgbClr val="002060"/>
                </a:solidFill>
                <a:latin typeface="+mj-lt"/>
              </a:rPr>
            </a:br>
            <a:r>
              <a:rPr lang="hr-HR" b="1" dirty="0" smtClean="0">
                <a:solidFill>
                  <a:srgbClr val="002060"/>
                </a:solidFill>
                <a:latin typeface="+mj-lt"/>
              </a:rPr>
              <a:t/>
            </a:r>
            <a:br>
              <a:rPr lang="hr-HR" b="1" dirty="0" smtClean="0">
                <a:solidFill>
                  <a:srgbClr val="002060"/>
                </a:solidFill>
                <a:latin typeface="+mj-lt"/>
              </a:rPr>
            </a:br>
            <a:r>
              <a:rPr lang="hr-HR" b="1" dirty="0" smtClean="0">
                <a:solidFill>
                  <a:srgbClr val="002060"/>
                </a:solidFill>
                <a:latin typeface="+mj-lt"/>
              </a:rPr>
              <a:t>„ Smiling through Europe „</a:t>
            </a:r>
            <a:endParaRPr lang="hr-HR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3568" y="476673"/>
            <a:ext cx="7772400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hr-HR" dirty="0">
              <a:solidFill>
                <a:srgbClr val="002060"/>
              </a:solidFill>
            </a:endParaRP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276872"/>
            <a:ext cx="6840760" cy="1800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383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dirty="0" smtClean="0">
                <a:solidFill>
                  <a:srgbClr val="002060"/>
                </a:solidFill>
              </a:rPr>
              <a:t>Wales   -   veljača 2013.</a:t>
            </a:r>
            <a:endParaRPr lang="hr-HR" sz="3200" dirty="0">
              <a:solidFill>
                <a:srgbClr val="002060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85" y="2350265"/>
            <a:ext cx="4035829" cy="30258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52861"/>
            <a:ext cx="4038600" cy="30206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29107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dirty="0" smtClean="0">
                <a:solidFill>
                  <a:srgbClr val="002060"/>
                </a:solidFill>
              </a:rPr>
              <a:t>Turska  -   listopad 2012.</a:t>
            </a:r>
            <a:endParaRPr lang="hr-HR" sz="3200" dirty="0">
              <a:solidFill>
                <a:srgbClr val="00206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8706"/>
            <a:ext cx="4038600" cy="3028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73104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40966"/>
          </a:xfrm>
        </p:spPr>
        <p:txBody>
          <a:bodyPr>
            <a:normAutofit/>
          </a:bodyPr>
          <a:lstStyle/>
          <a:p>
            <a:r>
              <a:rPr lang="hr-HR" sz="2400" dirty="0" smtClean="0">
                <a:solidFill>
                  <a:srgbClr val="002060"/>
                </a:solidFill>
              </a:rPr>
              <a:t>Rumunjska – glavni koordinator projekta</a:t>
            </a:r>
            <a:br>
              <a:rPr lang="hr-HR" sz="2400" dirty="0" smtClean="0">
                <a:solidFill>
                  <a:srgbClr val="002060"/>
                </a:solidFill>
              </a:rPr>
            </a:br>
            <a:r>
              <a:rPr lang="hr-HR" sz="2400" dirty="0" smtClean="0">
                <a:solidFill>
                  <a:srgbClr val="002060"/>
                </a:solidFill>
              </a:rPr>
              <a:t>rujan 2012.</a:t>
            </a:r>
            <a:endParaRPr lang="hr-HR" sz="2400" dirty="0">
              <a:solidFill>
                <a:srgbClr val="00206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36805"/>
            <a:ext cx="4038600" cy="34527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136805"/>
            <a:ext cx="4038600" cy="34527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04524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4665"/>
            <a:ext cx="8136904" cy="57214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3673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792088"/>
          </a:xfrm>
        </p:spPr>
        <p:txBody>
          <a:bodyPr>
            <a:noAutofit/>
          </a:bodyPr>
          <a:lstStyle/>
          <a:p>
            <a:r>
              <a:rPr lang="hr-HR" sz="2800" dirty="0" smtClean="0">
                <a:solidFill>
                  <a:srgbClr val="002060"/>
                </a:solidFill>
              </a:rPr>
              <a:t>Povratna informacija i odobrenje projekta </a:t>
            </a:r>
            <a:br>
              <a:rPr lang="hr-HR" sz="2800" dirty="0" smtClean="0">
                <a:solidFill>
                  <a:srgbClr val="002060"/>
                </a:solidFill>
              </a:rPr>
            </a:br>
            <a:r>
              <a:rPr lang="hr-HR" sz="2800" dirty="0" smtClean="0">
                <a:solidFill>
                  <a:srgbClr val="002060"/>
                </a:solidFill>
              </a:rPr>
              <a:t>3. srpanj 2012</a:t>
            </a:r>
            <a:r>
              <a:rPr lang="hr-HR" sz="3200" dirty="0" smtClean="0"/>
              <a:t>.</a:t>
            </a:r>
            <a:endParaRPr lang="hr-H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752527"/>
          </a:xfrm>
        </p:spPr>
        <p:txBody>
          <a:bodyPr>
            <a:normAutofit fontScale="25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hr-HR" sz="8000" dirty="0">
                <a:solidFill>
                  <a:srgbClr val="002060"/>
                </a:solidFill>
                <a:latin typeface="+mj-lt"/>
              </a:rPr>
              <a:t>Nacionalnoj agenciji u Hrvatskoj 2012. godine prijavljeno </a:t>
            </a:r>
            <a:r>
              <a:rPr lang="hr-HR" sz="8000" dirty="0" smtClean="0">
                <a:solidFill>
                  <a:srgbClr val="002060"/>
                </a:solidFill>
                <a:latin typeface="+mj-lt"/>
              </a:rPr>
              <a:t>198 projekata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8000" dirty="0">
                <a:solidFill>
                  <a:srgbClr val="002060"/>
                </a:solidFill>
                <a:latin typeface="+mj-lt"/>
              </a:rPr>
              <a:t>Odobreno 45 projekata, 10 projekata odbijeno zbog nepotpune dokumentacije.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8000" dirty="0">
                <a:solidFill>
                  <a:srgbClr val="002060"/>
                </a:solidFill>
                <a:latin typeface="+mj-lt"/>
              </a:rPr>
              <a:t>Ukupno sredstava odobreno 1.006.500,00 Eura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8000" dirty="0">
                <a:solidFill>
                  <a:srgbClr val="002060"/>
                </a:solidFill>
                <a:latin typeface="+mj-lt"/>
              </a:rPr>
              <a:t>Našoj školi odobreno 22.500,00 </a:t>
            </a:r>
            <a:r>
              <a:rPr lang="hr-HR" sz="8000" dirty="0" smtClean="0">
                <a:solidFill>
                  <a:srgbClr val="002060"/>
                </a:solidFill>
                <a:latin typeface="+mj-lt"/>
              </a:rPr>
              <a:t>Eura </a:t>
            </a:r>
            <a:br>
              <a:rPr lang="hr-HR" sz="8000" dirty="0" smtClean="0">
                <a:solidFill>
                  <a:srgbClr val="002060"/>
                </a:solidFill>
                <a:latin typeface="+mj-lt"/>
              </a:rPr>
            </a:br>
            <a:r>
              <a:rPr lang="hr-HR" sz="80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hr-HR" sz="8000" dirty="0">
                <a:solidFill>
                  <a:srgbClr val="002060"/>
                </a:solidFill>
                <a:latin typeface="+mj-lt"/>
              </a:rPr>
              <a:t>( isključivo za potrebe </a:t>
            </a:r>
            <a:r>
              <a:rPr lang="hr-HR" sz="8000" dirty="0" smtClean="0">
                <a:solidFill>
                  <a:srgbClr val="002060"/>
                </a:solidFill>
                <a:latin typeface="+mj-lt"/>
              </a:rPr>
              <a:t>projekta i mobilnosti )</a:t>
            </a:r>
            <a:br>
              <a:rPr lang="hr-HR" sz="8000" dirty="0" smtClean="0">
                <a:solidFill>
                  <a:srgbClr val="002060"/>
                </a:solidFill>
                <a:latin typeface="+mj-lt"/>
              </a:rPr>
            </a:br>
            <a:r>
              <a:rPr lang="hr-HR" sz="8000" dirty="0" smtClean="0">
                <a:solidFill>
                  <a:srgbClr val="002060"/>
                </a:solidFill>
                <a:latin typeface="+mj-lt"/>
              </a:rPr>
              <a:t>  1 mobilnost = 1 putovanje = 1 osoba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8000" dirty="0" smtClean="0">
                <a:solidFill>
                  <a:srgbClr val="002060"/>
                </a:solidFill>
                <a:latin typeface="+mj-lt"/>
              </a:rPr>
              <a:t>Formiramo </a:t>
            </a:r>
            <a:r>
              <a:rPr lang="hr-HR" sz="8000" dirty="0" smtClean="0">
                <a:solidFill>
                  <a:srgbClr val="002060"/>
                </a:solidFill>
                <a:latin typeface="+mj-lt"/>
              </a:rPr>
              <a:t>tim: knjižničarka, kolega iz biologije, tajnik </a:t>
            </a:r>
            <a:br>
              <a:rPr lang="hr-HR" sz="8000" dirty="0" smtClean="0">
                <a:solidFill>
                  <a:srgbClr val="002060"/>
                </a:solidFill>
                <a:latin typeface="+mj-lt"/>
              </a:rPr>
            </a:br>
            <a:r>
              <a:rPr lang="hr-HR" sz="8000" dirty="0" smtClean="0">
                <a:solidFill>
                  <a:srgbClr val="002060"/>
                </a:solidFill>
                <a:latin typeface="+mj-lt"/>
              </a:rPr>
              <a:t>i ja kao koordinator uz podršku ravnateljice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8000" dirty="0" smtClean="0">
                <a:solidFill>
                  <a:srgbClr val="002060"/>
                </a:solidFill>
                <a:latin typeface="+mj-lt"/>
              </a:rPr>
              <a:t>Financijski plan ( na početku dobili 80 %, po završetku projekta, nakon provjere  i završnog izvješća još  20 % 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8000" dirty="0" smtClean="0">
                <a:solidFill>
                  <a:srgbClr val="002060"/>
                </a:solidFill>
                <a:latin typeface="+mj-lt"/>
              </a:rPr>
              <a:t>Raspoređivanje obaveza</a:t>
            </a:r>
            <a:br>
              <a:rPr lang="hr-HR" sz="8000" dirty="0" smtClean="0">
                <a:solidFill>
                  <a:srgbClr val="002060"/>
                </a:solidFill>
                <a:latin typeface="+mj-lt"/>
              </a:rPr>
            </a:br>
            <a:r>
              <a:rPr lang="hr-HR" sz="9600" dirty="0" smtClean="0">
                <a:solidFill>
                  <a:srgbClr val="002060"/>
                </a:solidFill>
                <a:latin typeface="+mj-lt"/>
              </a:rPr>
              <a:t/>
            </a:r>
            <a:br>
              <a:rPr lang="hr-HR" sz="9600" dirty="0" smtClean="0">
                <a:solidFill>
                  <a:srgbClr val="002060"/>
                </a:solidFill>
                <a:latin typeface="+mj-lt"/>
              </a:rPr>
            </a:br>
            <a:r>
              <a:rPr lang="hr-HR" sz="5100" dirty="0" smtClean="0"/>
              <a:t/>
            </a:r>
            <a:br>
              <a:rPr lang="hr-HR" sz="5100" dirty="0" smtClean="0"/>
            </a:br>
            <a:r>
              <a:rPr lang="hr-HR" dirty="0" smtClean="0"/>
              <a:t/>
            </a:r>
            <a:br>
              <a:rPr lang="hr-HR" dirty="0" smtClean="0"/>
            </a:br>
            <a:endParaRPr lang="hr-HR" dirty="0" smtClean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54412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692696"/>
            <a:ext cx="8229600" cy="554461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r-HR" sz="2400" dirty="0">
                <a:solidFill>
                  <a:srgbClr val="002060"/>
                </a:solidFill>
                <a:latin typeface="+mj-lt"/>
              </a:rPr>
              <a:t>Projekt </a:t>
            </a:r>
            <a:r>
              <a:rPr lang="hr-HR" sz="2400" dirty="0" smtClean="0">
                <a:solidFill>
                  <a:srgbClr val="002060"/>
                </a:solidFill>
                <a:latin typeface="+mj-lt"/>
              </a:rPr>
              <a:t>smo prijavili u veljači 2012. god</a:t>
            </a:r>
            <a:r>
              <a:rPr lang="hr-HR" sz="2400" dirty="0" smtClean="0">
                <a:solidFill>
                  <a:srgbClr val="002060"/>
                </a:solidFill>
                <a:latin typeface="+mj-lt"/>
              </a:rPr>
              <a:t>.</a:t>
            </a:r>
            <a:br>
              <a:rPr lang="hr-HR" sz="2400" dirty="0" smtClean="0">
                <a:solidFill>
                  <a:srgbClr val="002060"/>
                </a:solidFill>
                <a:latin typeface="+mj-lt"/>
              </a:rPr>
            </a:br>
            <a:endParaRPr lang="hr-HR" sz="2400" dirty="0">
              <a:solidFill>
                <a:srgbClr val="002060"/>
              </a:solidFill>
              <a:latin typeface="+mj-lt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hr-HR" sz="2000" dirty="0" smtClean="0">
                <a:solidFill>
                  <a:srgbClr val="002060"/>
                </a:solidFill>
                <a:latin typeface="+mj-lt"/>
              </a:rPr>
              <a:t>Projektna dokumentacija sadrži </a:t>
            </a:r>
            <a:r>
              <a:rPr lang="hr-HR" sz="2000" dirty="0">
                <a:solidFill>
                  <a:srgbClr val="002060"/>
                </a:solidFill>
                <a:latin typeface="+mj-lt"/>
              </a:rPr>
              <a:t>58 stranica na </a:t>
            </a:r>
            <a:r>
              <a:rPr lang="hr-HR" sz="2000" dirty="0" smtClean="0">
                <a:solidFill>
                  <a:srgbClr val="002060"/>
                </a:solidFill>
                <a:latin typeface="+mj-lt"/>
              </a:rPr>
              <a:t> </a:t>
            </a:r>
            <a:br>
              <a:rPr lang="hr-HR" sz="2000" dirty="0" smtClean="0">
                <a:solidFill>
                  <a:srgbClr val="002060"/>
                </a:solidFill>
                <a:latin typeface="+mj-lt"/>
              </a:rPr>
            </a:br>
            <a:r>
              <a:rPr lang="hr-HR" sz="2000" dirty="0" smtClean="0">
                <a:solidFill>
                  <a:srgbClr val="002060"/>
                </a:solidFill>
                <a:latin typeface="+mj-lt"/>
              </a:rPr>
              <a:t>engleskom jeziku    </a:t>
            </a:r>
            <a:r>
              <a:rPr lang="hr-HR" sz="2000" dirty="0">
                <a:solidFill>
                  <a:srgbClr val="002060"/>
                </a:solidFill>
                <a:latin typeface="+mj-lt"/>
              </a:rPr>
              <a:t/>
            </a:r>
            <a:br>
              <a:rPr lang="hr-HR" sz="2000" dirty="0">
                <a:solidFill>
                  <a:srgbClr val="002060"/>
                </a:solidFill>
                <a:latin typeface="+mj-lt"/>
              </a:rPr>
            </a:br>
            <a:r>
              <a:rPr lang="hr-HR" sz="2000" dirty="0">
                <a:solidFill>
                  <a:srgbClr val="002060"/>
                </a:solidFill>
                <a:latin typeface="+mj-lt"/>
              </a:rPr>
              <a:t>- ispunjavaju paralelno svi partneri</a:t>
            </a:r>
            <a:br>
              <a:rPr lang="hr-HR" sz="2000" dirty="0">
                <a:solidFill>
                  <a:srgbClr val="002060"/>
                </a:solidFill>
                <a:latin typeface="+mj-lt"/>
              </a:rPr>
            </a:br>
            <a:r>
              <a:rPr lang="hr-HR" sz="2000" dirty="0">
                <a:solidFill>
                  <a:srgbClr val="002060"/>
                </a:solidFill>
                <a:latin typeface="+mj-lt"/>
              </a:rPr>
              <a:t>- podaci o školi, </a:t>
            </a:r>
            <a:r>
              <a:rPr lang="hr-HR" sz="2000" dirty="0" smtClean="0">
                <a:solidFill>
                  <a:srgbClr val="002060"/>
                </a:solidFill>
                <a:latin typeface="+mj-lt"/>
              </a:rPr>
              <a:t>opis škole, aktivnosti,</a:t>
            </a:r>
            <a:br>
              <a:rPr lang="hr-HR" sz="2000" dirty="0" smtClean="0">
                <a:solidFill>
                  <a:srgbClr val="002060"/>
                </a:solidFill>
                <a:latin typeface="+mj-lt"/>
              </a:rPr>
            </a:br>
            <a:r>
              <a:rPr lang="hr-HR" sz="2000" dirty="0" smtClean="0">
                <a:solidFill>
                  <a:srgbClr val="002060"/>
                </a:solidFill>
                <a:latin typeface="+mj-lt"/>
              </a:rPr>
              <a:t>  ravnatelj/ica škole,koordinator </a:t>
            </a:r>
            <a:r>
              <a:rPr lang="hr-HR" sz="2000" dirty="0">
                <a:solidFill>
                  <a:srgbClr val="002060"/>
                </a:solidFill>
                <a:latin typeface="+mj-lt"/>
              </a:rPr>
              <a:t>projekta u školi</a:t>
            </a:r>
            <a:r>
              <a:rPr lang="hr-HR" sz="2000" dirty="0" smtClean="0">
                <a:solidFill>
                  <a:srgbClr val="002060"/>
                </a:solidFill>
                <a:latin typeface="+mj-lt"/>
              </a:rPr>
              <a:t>,  aktivnosti po </a:t>
            </a:r>
            <a:r>
              <a:rPr lang="hr-HR" sz="2000" dirty="0">
                <a:solidFill>
                  <a:srgbClr val="002060"/>
                </a:solidFill>
                <a:latin typeface="+mj-lt"/>
              </a:rPr>
              <a:t>mjesecima vezano za projekt, ...</a:t>
            </a:r>
            <a:br>
              <a:rPr lang="hr-HR" sz="2000" dirty="0">
                <a:solidFill>
                  <a:srgbClr val="002060"/>
                </a:solidFill>
                <a:latin typeface="+mj-lt"/>
              </a:rPr>
            </a:br>
            <a:r>
              <a:rPr lang="hr-HR" sz="2000" dirty="0">
                <a:solidFill>
                  <a:srgbClr val="002060"/>
                </a:solidFill>
                <a:latin typeface="+mj-lt"/>
              </a:rPr>
              <a:t>- komunikacija i dogovori s partnerima </a:t>
            </a:r>
            <a:br>
              <a:rPr lang="hr-HR" sz="2000" dirty="0">
                <a:solidFill>
                  <a:srgbClr val="002060"/>
                </a:solidFill>
                <a:latin typeface="+mj-lt"/>
              </a:rPr>
            </a:br>
            <a:r>
              <a:rPr lang="hr-HR" sz="2000" dirty="0">
                <a:solidFill>
                  <a:srgbClr val="002060"/>
                </a:solidFill>
                <a:latin typeface="+mj-lt"/>
              </a:rPr>
              <a:t>   putem </a:t>
            </a:r>
            <a:r>
              <a:rPr lang="hr-HR" sz="2000" dirty="0" smtClean="0">
                <a:solidFill>
                  <a:srgbClr val="002060"/>
                </a:solidFill>
                <a:latin typeface="+mj-lt"/>
              </a:rPr>
              <a:t>e - maila</a:t>
            </a:r>
            <a:br>
              <a:rPr lang="hr-HR" sz="2000" dirty="0" smtClean="0">
                <a:solidFill>
                  <a:srgbClr val="002060"/>
                </a:solidFill>
                <a:latin typeface="+mj-lt"/>
              </a:rPr>
            </a:br>
            <a:r>
              <a:rPr lang="hr-HR" sz="2000" dirty="0" smtClean="0">
                <a:solidFill>
                  <a:srgbClr val="002060"/>
                </a:solidFill>
                <a:latin typeface="+mj-lt"/>
              </a:rPr>
              <a:t>- ispunjenu dokumentaciju svaka zemlja šalje</a:t>
            </a:r>
            <a:br>
              <a:rPr lang="hr-HR" sz="2000" dirty="0" smtClean="0">
                <a:solidFill>
                  <a:srgbClr val="002060"/>
                </a:solidFill>
                <a:latin typeface="+mj-lt"/>
              </a:rPr>
            </a:br>
            <a:r>
              <a:rPr lang="hr-HR" sz="2000" dirty="0" smtClean="0">
                <a:solidFill>
                  <a:srgbClr val="002060"/>
                </a:solidFill>
                <a:latin typeface="+mj-lt"/>
              </a:rPr>
              <a:t>  svojoj agenciji ( naša u Zagrebu )</a:t>
            </a:r>
            <a:br>
              <a:rPr lang="hr-HR" sz="2000" dirty="0" smtClean="0">
                <a:solidFill>
                  <a:srgbClr val="002060"/>
                </a:solidFill>
                <a:latin typeface="+mj-lt"/>
              </a:rPr>
            </a:br>
            <a:r>
              <a:rPr lang="hr-HR" sz="2000" dirty="0" smtClean="0">
                <a:solidFill>
                  <a:srgbClr val="002060"/>
                </a:solidFill>
                <a:latin typeface="+mj-lt"/>
              </a:rPr>
              <a:t>- projektna dokumentacija sa svim opisima i </a:t>
            </a:r>
            <a:br>
              <a:rPr lang="hr-HR" sz="2000" dirty="0" smtClean="0">
                <a:solidFill>
                  <a:srgbClr val="002060"/>
                </a:solidFill>
                <a:latin typeface="+mj-lt"/>
              </a:rPr>
            </a:br>
            <a:r>
              <a:rPr lang="hr-HR" sz="2000" dirty="0" smtClean="0">
                <a:solidFill>
                  <a:srgbClr val="002060"/>
                </a:solidFill>
                <a:latin typeface="+mj-lt"/>
              </a:rPr>
              <a:t>  aktivnostima morala je biti identična kod svih partnera</a:t>
            </a:r>
            <a:br>
              <a:rPr lang="hr-HR" sz="2000" dirty="0" smtClean="0">
                <a:solidFill>
                  <a:srgbClr val="002060"/>
                </a:solidFill>
                <a:latin typeface="+mj-lt"/>
              </a:rPr>
            </a:br>
            <a:endParaRPr lang="hr-HR" sz="2000" dirty="0" smtClean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82309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hr-HR" sz="2400" dirty="0" smtClean="0">
                <a:solidFill>
                  <a:srgbClr val="002060"/>
                </a:solidFill>
              </a:rPr>
              <a:t>Kako smo dobili projekt, kontakt seminar</a:t>
            </a:r>
            <a:endParaRPr lang="hr-HR" sz="24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82453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hr-HR" sz="2000" dirty="0" smtClean="0">
                <a:solidFill>
                  <a:srgbClr val="002060"/>
                </a:solidFill>
                <a:latin typeface="+mj-lt"/>
              </a:rPr>
              <a:t>Projektu su prethodili kontakt seminari u </a:t>
            </a:r>
            <a:br>
              <a:rPr lang="hr-HR" sz="2000" dirty="0" smtClean="0">
                <a:solidFill>
                  <a:srgbClr val="002060"/>
                </a:solidFill>
                <a:latin typeface="+mj-lt"/>
              </a:rPr>
            </a:br>
            <a:r>
              <a:rPr lang="hr-HR" sz="2000" dirty="0" smtClean="0">
                <a:solidFill>
                  <a:srgbClr val="002060"/>
                </a:solidFill>
                <a:latin typeface="+mj-lt"/>
              </a:rPr>
              <a:t>listopadu 2011. u Sloveniji i Njemačkoj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000" dirty="0" smtClean="0">
                <a:solidFill>
                  <a:srgbClr val="002060"/>
                </a:solidFill>
                <a:latin typeface="+mj-lt"/>
              </a:rPr>
              <a:t>Na seminar u Sloveniju odlazi nastavnik biologije, a u Njemačku nastavnica matematike - ja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000" dirty="0" smtClean="0">
                <a:solidFill>
                  <a:srgbClr val="002060"/>
                </a:solidFill>
                <a:latin typeface="+mj-lt"/>
              </a:rPr>
              <a:t>Na kontakt seminaru upoznavanje s Comeniusom. Sastavljanje projekta i prvi pokušaj prijave. Škola prijavljuje dva projekta. Povratna informacija u lipnju 2012. god. , negativan odgovor.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000" dirty="0" smtClean="0">
                <a:solidFill>
                  <a:srgbClr val="002060"/>
                </a:solidFill>
                <a:latin typeface="+mj-lt"/>
              </a:rPr>
              <a:t>Poziv za sudjelovanje u novom projektu dobili od poznanstva stečenog na kontakt seminaru</a:t>
            </a:r>
            <a:br>
              <a:rPr lang="hr-HR" sz="2000" dirty="0" smtClean="0">
                <a:solidFill>
                  <a:srgbClr val="002060"/>
                </a:solidFill>
                <a:latin typeface="+mj-lt"/>
              </a:rPr>
            </a:br>
            <a:endParaRPr lang="hr-HR" sz="20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25837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68760"/>
            <a:ext cx="8229600" cy="1008113"/>
          </a:xfrm>
        </p:spPr>
        <p:txBody>
          <a:bodyPr>
            <a:normAutofit fontScale="90000"/>
          </a:bodyPr>
          <a:lstStyle/>
          <a:p>
            <a:r>
              <a:rPr lang="hr-HR" sz="2400" dirty="0" smtClean="0">
                <a:solidFill>
                  <a:srgbClr val="C00000"/>
                </a:solidFill>
                <a:latin typeface="Lucida Calligraphy" panose="03010101010101010101" pitchFamily="66" charset="0"/>
              </a:rPr>
              <a:t/>
            </a:r>
            <a:br>
              <a:rPr lang="hr-HR" sz="2400" dirty="0" smtClean="0">
                <a:solidFill>
                  <a:srgbClr val="C00000"/>
                </a:solidFill>
                <a:latin typeface="Lucida Calligraphy" panose="03010101010101010101" pitchFamily="66" charset="0"/>
              </a:rPr>
            </a:br>
            <a:r>
              <a:rPr lang="hr-HR" sz="3100" dirty="0" smtClean="0">
                <a:solidFill>
                  <a:schemeClr val="tx2">
                    <a:lumMod val="50000"/>
                  </a:schemeClr>
                </a:solidFill>
                <a:latin typeface="Lucida Calligraphy" panose="03010101010101010101" pitchFamily="66" charset="0"/>
              </a:rPr>
              <a:t>Nismo mogli znati kamo sve to vodi, ali smo znali da kroz to moramo proći. </a:t>
            </a:r>
            <a:br>
              <a:rPr lang="hr-HR" sz="3100" dirty="0" smtClean="0">
                <a:solidFill>
                  <a:schemeClr val="tx2">
                    <a:lumMod val="50000"/>
                  </a:schemeClr>
                </a:solidFill>
                <a:latin typeface="Lucida Calligraphy" panose="03010101010101010101" pitchFamily="66" charset="0"/>
              </a:rPr>
            </a:br>
            <a:r>
              <a:rPr lang="hr-HR" sz="3100" dirty="0" smtClean="0">
                <a:solidFill>
                  <a:schemeClr val="tx2">
                    <a:lumMod val="50000"/>
                  </a:schemeClr>
                </a:solidFill>
                <a:latin typeface="Lucida Calligraphy" panose="03010101010101010101" pitchFamily="66" charset="0"/>
              </a:rPr>
              <a:t> </a:t>
            </a:r>
            <a:r>
              <a:rPr lang="hr-HR" sz="2200" dirty="0" smtClean="0">
                <a:solidFill>
                  <a:schemeClr val="tx2">
                    <a:lumMod val="50000"/>
                  </a:schemeClr>
                </a:solidFill>
                <a:latin typeface="Lucida Calligraphy" panose="03010101010101010101" pitchFamily="66" charset="0"/>
              </a:rPr>
              <a:t>Betty Friedan</a:t>
            </a:r>
            <a:r>
              <a:rPr lang="hr-HR" sz="3100" dirty="0" smtClean="0">
                <a:solidFill>
                  <a:schemeClr val="tx2">
                    <a:lumMod val="50000"/>
                  </a:schemeClr>
                </a:solidFill>
                <a:latin typeface="Lucida Calligraphy" panose="03010101010101010101" pitchFamily="66" charset="0"/>
              </a:rPr>
              <a:t/>
            </a:r>
            <a:br>
              <a:rPr lang="hr-HR" sz="3100" dirty="0" smtClean="0">
                <a:solidFill>
                  <a:schemeClr val="tx2">
                    <a:lumMod val="50000"/>
                  </a:schemeClr>
                </a:solidFill>
                <a:latin typeface="Lucida Calligraphy" panose="03010101010101010101" pitchFamily="66" charset="0"/>
              </a:rPr>
            </a:br>
            <a:r>
              <a:rPr lang="hr-HR" sz="3100" dirty="0" smtClean="0">
                <a:solidFill>
                  <a:schemeClr val="accent4">
                    <a:lumMod val="50000"/>
                  </a:schemeClr>
                </a:solidFill>
                <a:latin typeface="Lucida Calligraphy" panose="03010101010101010101" pitchFamily="66" charset="0"/>
              </a:rPr>
              <a:t/>
            </a:r>
            <a:br>
              <a:rPr lang="hr-HR" sz="3100" dirty="0" smtClean="0">
                <a:solidFill>
                  <a:schemeClr val="accent4">
                    <a:lumMod val="50000"/>
                  </a:schemeClr>
                </a:solidFill>
                <a:latin typeface="Lucida Calligraphy" panose="03010101010101010101" pitchFamily="66" charset="0"/>
              </a:rPr>
            </a:br>
            <a:r>
              <a:rPr lang="hr-HR" sz="1800" dirty="0" smtClean="0">
                <a:latin typeface="Lucida Calligraphy" panose="03010101010101010101" pitchFamily="66" charset="0"/>
              </a:rPr>
              <a:t/>
            </a:r>
            <a:br>
              <a:rPr lang="hr-HR" sz="1800" dirty="0" smtClean="0">
                <a:latin typeface="Lucida Calligraphy" panose="03010101010101010101" pitchFamily="66" charset="0"/>
              </a:rPr>
            </a:br>
            <a:r>
              <a:rPr lang="hr-HR" sz="1800" dirty="0" smtClean="0">
                <a:latin typeface="Lucida Calligraphy" panose="03010101010101010101" pitchFamily="66" charset="0"/>
              </a:rPr>
              <a:t/>
            </a:r>
            <a:br>
              <a:rPr lang="hr-HR" sz="1800" dirty="0" smtClean="0">
                <a:latin typeface="Lucida Calligraphy" panose="03010101010101010101" pitchFamily="66" charset="0"/>
              </a:rPr>
            </a:br>
            <a:r>
              <a:rPr lang="hr-HR" sz="1800" dirty="0">
                <a:latin typeface="Lucida Calligraphy" panose="03010101010101010101" pitchFamily="66" charset="0"/>
              </a:rPr>
              <a:t/>
            </a:r>
            <a:br>
              <a:rPr lang="hr-HR" sz="1800" dirty="0">
                <a:latin typeface="Lucida Calligraphy" panose="03010101010101010101" pitchFamily="66" charset="0"/>
              </a:rPr>
            </a:br>
            <a:endParaRPr lang="hr-HR" sz="2400" dirty="0">
              <a:solidFill>
                <a:srgbClr val="FF0000"/>
              </a:solidFill>
              <a:latin typeface="Lucida Calligraphy" panose="03010101010101010101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204864"/>
            <a:ext cx="7200800" cy="40324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62414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hr-HR" sz="3200" dirty="0" smtClean="0">
                <a:solidFill>
                  <a:srgbClr val="002060"/>
                </a:solidFill>
              </a:rPr>
              <a:t>Matematica - </a:t>
            </a:r>
            <a:r>
              <a:rPr lang="hr-HR" sz="2000" dirty="0" smtClean="0">
                <a:solidFill>
                  <a:srgbClr val="002060"/>
                </a:solidFill>
              </a:rPr>
              <a:t>Portugal</a:t>
            </a:r>
            <a:endParaRPr lang="hr-HR" sz="2000" dirty="0">
              <a:solidFill>
                <a:srgbClr val="00206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268760"/>
            <a:ext cx="7200800" cy="5112568"/>
          </a:xfrm>
        </p:spPr>
      </p:pic>
    </p:spTree>
    <p:extLst>
      <p:ext uri="{BB962C8B-B14F-4D97-AF65-F5344CB8AC3E}">
        <p14:creationId xmlns:p14="http://schemas.microsoft.com/office/powerpoint/2010/main" val="3046413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hr-HR" sz="3200" dirty="0" smtClean="0">
                <a:solidFill>
                  <a:srgbClr val="002060"/>
                </a:solidFill>
              </a:rPr>
              <a:t>Matematicas</a:t>
            </a:r>
            <a:r>
              <a:rPr lang="hr-HR" dirty="0" smtClean="0">
                <a:solidFill>
                  <a:srgbClr val="002060"/>
                </a:solidFill>
              </a:rPr>
              <a:t> - </a:t>
            </a:r>
            <a:r>
              <a:rPr lang="hr-HR" sz="2000" dirty="0" smtClean="0">
                <a:solidFill>
                  <a:srgbClr val="002060"/>
                </a:solidFill>
              </a:rPr>
              <a:t>Španjolska</a:t>
            </a:r>
            <a:endParaRPr lang="hr-HR" sz="2000" dirty="0">
              <a:solidFill>
                <a:srgbClr val="00206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268760"/>
            <a:ext cx="5400600" cy="5112568"/>
          </a:xfrm>
        </p:spPr>
      </p:pic>
    </p:spTree>
    <p:extLst>
      <p:ext uri="{BB962C8B-B14F-4D97-AF65-F5344CB8AC3E}">
        <p14:creationId xmlns:p14="http://schemas.microsoft.com/office/powerpoint/2010/main" val="283694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1"/>
            <a:ext cx="8229600" cy="521744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hr-HR" sz="2400" dirty="0" smtClean="0">
                <a:solidFill>
                  <a:srgbClr val="002060"/>
                </a:solidFill>
                <a:latin typeface="+mj-lt"/>
              </a:rPr>
              <a:t>Agencija za mobilnost i programe Europske unije javna je ustanova koja se bavi mobilnošću, promocijom i provedbom programa EU koji se tiče obrazovanja. Comenius je potpogram najvećeg obrazovnog programa u EU.  </a:t>
            </a:r>
            <a:endParaRPr lang="hr-HR" sz="2400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3933056"/>
            <a:ext cx="5544616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086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hr-HR" sz="3200" dirty="0" smtClean="0">
                <a:solidFill>
                  <a:srgbClr val="002060"/>
                </a:solidFill>
              </a:rPr>
              <a:t>Matematika</a:t>
            </a:r>
            <a:endParaRPr lang="hr-HR" sz="32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196752"/>
            <a:ext cx="8075240" cy="5256583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hr-HR" sz="2400" dirty="0" smtClean="0">
                <a:solidFill>
                  <a:srgbClr val="002060"/>
                </a:solidFill>
                <a:latin typeface="+mj-lt"/>
              </a:rPr>
              <a:t>MATEMATICA ( Rumunjska )</a:t>
            </a:r>
            <a:br>
              <a:rPr lang="hr-HR" sz="2400" dirty="0" smtClean="0">
                <a:solidFill>
                  <a:srgbClr val="002060"/>
                </a:solidFill>
                <a:latin typeface="+mj-lt"/>
              </a:rPr>
            </a:br>
            <a:r>
              <a:rPr lang="hr-HR" sz="2400" dirty="0" smtClean="0">
                <a:solidFill>
                  <a:srgbClr val="002060"/>
                </a:solidFill>
                <a:latin typeface="+mj-lt"/>
              </a:rPr>
              <a:t>Volumul unui cub este 27 cm </a:t>
            </a:r>
            <a:r>
              <a:rPr lang="hr-HR" sz="2400" baseline="30000" dirty="0" smtClean="0">
                <a:solidFill>
                  <a:srgbClr val="002060"/>
                </a:solidFill>
                <a:latin typeface="+mj-lt"/>
              </a:rPr>
              <a:t>3</a:t>
            </a:r>
            <a:r>
              <a:rPr lang="hr-HR" sz="2400" dirty="0" smtClean="0">
                <a:solidFill>
                  <a:srgbClr val="002060"/>
                </a:solidFill>
                <a:latin typeface="+mj-lt"/>
              </a:rPr>
              <a:t>. Determinati lungimea muchiei cubului.                                                                  Raspunsuri: 3 cm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400" dirty="0" smtClean="0">
                <a:solidFill>
                  <a:srgbClr val="002060"/>
                </a:solidFill>
                <a:latin typeface="+mj-lt"/>
              </a:rPr>
              <a:t>MATEMATIK ( Švedska )</a:t>
            </a:r>
            <a:br>
              <a:rPr lang="hr-HR" sz="2400" dirty="0" smtClean="0">
                <a:solidFill>
                  <a:srgbClr val="002060"/>
                </a:solidFill>
                <a:latin typeface="+mj-lt"/>
              </a:rPr>
            </a:br>
            <a:r>
              <a:rPr lang="hr-HR" sz="2400" dirty="0" smtClean="0">
                <a:solidFill>
                  <a:srgbClr val="002060"/>
                </a:solidFill>
                <a:latin typeface="+mj-lt"/>
              </a:rPr>
              <a:t>En TV kostar 5500 kr. Vad blir priset om det miniskar med 12 % ?                                                                           Svar: 4 840 kr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400" dirty="0" smtClean="0">
                <a:solidFill>
                  <a:srgbClr val="002060"/>
                </a:solidFill>
                <a:latin typeface="+mj-lt"/>
              </a:rPr>
              <a:t>MATHEMATIQUES ( Francuska )</a:t>
            </a:r>
            <a:br>
              <a:rPr lang="hr-HR" sz="2400" dirty="0" smtClean="0">
                <a:solidFill>
                  <a:srgbClr val="002060"/>
                </a:solidFill>
                <a:latin typeface="+mj-lt"/>
              </a:rPr>
            </a:br>
            <a:r>
              <a:rPr lang="hr-HR" sz="2400" dirty="0" smtClean="0">
                <a:solidFill>
                  <a:srgbClr val="002060"/>
                </a:solidFill>
                <a:latin typeface="+mj-lt"/>
              </a:rPr>
              <a:t>Calculer le volume de la pyramide du Louvre. Construite en 1988, est une pyramide de hauteeur egal a environ 22 m et dont la base est un can d’environ 36 m de cote. Les faces laterales sont des triangels isoceles super-posables.</a:t>
            </a:r>
            <a:br>
              <a:rPr lang="hr-HR" sz="2400" dirty="0" smtClean="0">
                <a:solidFill>
                  <a:srgbClr val="002060"/>
                </a:solidFill>
                <a:latin typeface="+mj-lt"/>
              </a:rPr>
            </a:br>
            <a:r>
              <a:rPr lang="hr-HR" sz="2400" dirty="0" smtClean="0">
                <a:solidFill>
                  <a:srgbClr val="002060"/>
                </a:solidFill>
                <a:latin typeface="+mj-lt"/>
              </a:rPr>
              <a:t>Ection des exercices: 28 512 m</a:t>
            </a:r>
            <a:r>
              <a:rPr lang="hr-HR" sz="2400" baseline="30000" dirty="0" smtClean="0">
                <a:solidFill>
                  <a:srgbClr val="002060"/>
                </a:solidFill>
                <a:latin typeface="+mj-lt"/>
              </a:rPr>
              <a:t>3</a:t>
            </a:r>
            <a:endParaRPr lang="hr-HR" sz="2400" baseline="300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72019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80728"/>
            <a:ext cx="8229600" cy="50405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47657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rmAutofit/>
          </a:bodyPr>
          <a:lstStyle/>
          <a:p>
            <a:endParaRPr lang="hr-HR" sz="36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680519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hr-HR" sz="1800" dirty="0" smtClean="0">
                <a:solidFill>
                  <a:srgbClr val="002060"/>
                </a:solidFill>
                <a:latin typeface="+mj-lt"/>
              </a:rPr>
              <a:t>Sa krajem školske godine 2013./2014. Comenius je otišao u povijest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1800" dirty="0" smtClean="0">
                <a:solidFill>
                  <a:srgbClr val="002060"/>
                </a:solidFill>
                <a:latin typeface="+mj-lt"/>
              </a:rPr>
              <a:t>Od 1. siječnja 2014. nastupa Erasmus +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1800" dirty="0" smtClean="0">
                <a:solidFill>
                  <a:srgbClr val="002060"/>
                </a:solidFill>
                <a:latin typeface="+mj-lt"/>
              </a:rPr>
              <a:t>ECAS – priručnik za Erasmus + prijavitelje ( vodić kroz program Erasmus + na hrvatskom jeziku na stranicama Agencije 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1800" dirty="0" smtClean="0">
                <a:solidFill>
                  <a:srgbClr val="002060"/>
                </a:solidFill>
                <a:latin typeface="+mj-lt"/>
              </a:rPr>
              <a:t>Webinari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1800" dirty="0" smtClean="0">
                <a:solidFill>
                  <a:srgbClr val="002060"/>
                </a:solidFill>
                <a:latin typeface="+mj-lt"/>
              </a:rPr>
              <a:t>Jedinstvena registracija za školu (  PIC – identifikacijski kod  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1800" dirty="0">
                <a:solidFill>
                  <a:srgbClr val="002060"/>
                </a:solidFill>
                <a:latin typeface="+mj-lt"/>
              </a:rPr>
              <a:t>Sredstva za korištenje projekta su povećana, pravila malo </a:t>
            </a:r>
            <a:r>
              <a:rPr lang="hr-HR" sz="1800" dirty="0" smtClean="0">
                <a:solidFill>
                  <a:srgbClr val="002060"/>
                </a:solidFill>
                <a:latin typeface="+mj-lt"/>
              </a:rPr>
              <a:t>promijenjena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1800" dirty="0" smtClean="0">
                <a:solidFill>
                  <a:srgbClr val="002060"/>
                </a:solidFill>
                <a:latin typeface="+mj-lt"/>
              </a:rPr>
              <a:t>Unaprijed treba planirati troškove, što donosi mogućnost bolje financijske potpore.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1800" dirty="0" smtClean="0">
                <a:solidFill>
                  <a:srgbClr val="002060"/>
                </a:solidFill>
                <a:latin typeface="+mj-lt"/>
              </a:rPr>
              <a:t>Npr. planirate u sklopu projekta predavanje stručne osobe, materijali koji su vam potrebni za određenu radionicu, ...</a:t>
            </a:r>
          </a:p>
        </p:txBody>
      </p:sp>
      <p:pic>
        <p:nvPicPr>
          <p:cNvPr id="1026" name="Picture 2" descr="C:\Users\Aida\Desktop\imagesM97XVET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32656"/>
            <a:ext cx="4176464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5897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54461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hr-HR" sz="1800" dirty="0">
                <a:solidFill>
                  <a:srgbClr val="002060"/>
                </a:solidFill>
                <a:latin typeface="+mj-lt"/>
              </a:rPr>
              <a:t>U priručniku je točno propisano koji se iznos može planirati za određenu kilometražu , </a:t>
            </a:r>
            <a:r>
              <a:rPr lang="hr-HR" sz="1800" dirty="0" smtClean="0">
                <a:solidFill>
                  <a:srgbClr val="002060"/>
                </a:solidFill>
                <a:latin typeface="+mj-lt"/>
              </a:rPr>
              <a:t>npr. </a:t>
            </a:r>
            <a:r>
              <a:rPr lang="hr-HR" sz="1800" dirty="0">
                <a:solidFill>
                  <a:srgbClr val="002060"/>
                </a:solidFill>
                <a:latin typeface="+mj-lt"/>
              </a:rPr>
              <a:t>od 500 – 2000 km </a:t>
            </a:r>
            <a:r>
              <a:rPr lang="hr-HR" sz="1800" dirty="0" smtClean="0">
                <a:solidFill>
                  <a:srgbClr val="002060"/>
                </a:solidFill>
                <a:latin typeface="+mj-lt"/>
              </a:rPr>
              <a:t>- 275 Eura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1800" dirty="0" smtClean="0">
                <a:solidFill>
                  <a:srgbClr val="002060"/>
                </a:solidFill>
                <a:latin typeface="+mj-lt"/>
              </a:rPr>
              <a:t>Može se planirati usavršavanje jezika u svrhu provedbe projekta</a:t>
            </a:r>
            <a:endParaRPr lang="hr-HR" sz="1800" dirty="0">
              <a:solidFill>
                <a:srgbClr val="002060"/>
              </a:solidFill>
              <a:latin typeface="+mj-lt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hr-HR" sz="1800" dirty="0">
                <a:solidFill>
                  <a:srgbClr val="002060"/>
                </a:solidFill>
                <a:latin typeface="+mj-lt"/>
              </a:rPr>
              <a:t>Ukoliko zemlja koordinator dobije pozitivan odgovor za projekt, prolaze i svi </a:t>
            </a:r>
            <a:r>
              <a:rPr lang="hr-HR" sz="1800" dirty="0" smtClean="0">
                <a:solidFill>
                  <a:srgbClr val="002060"/>
                </a:solidFill>
                <a:latin typeface="+mj-lt"/>
              </a:rPr>
              <a:t>partneri i potpisuju ugovor o provedbi projekta</a:t>
            </a:r>
            <a:endParaRPr lang="hr-HR" sz="1800" dirty="0">
              <a:solidFill>
                <a:srgbClr val="002060"/>
              </a:solidFill>
              <a:latin typeface="+mj-lt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hr-HR" sz="1800" dirty="0">
                <a:solidFill>
                  <a:srgbClr val="002060"/>
                </a:solidFill>
                <a:latin typeface="+mj-lt"/>
              </a:rPr>
              <a:t>Svi partneri zajedno sastavljaju projekt, ali sve prijave ne moraju biti </a:t>
            </a:r>
            <a:r>
              <a:rPr lang="hr-HR" sz="1800" dirty="0" smtClean="0">
                <a:solidFill>
                  <a:srgbClr val="002060"/>
                </a:solidFill>
                <a:latin typeface="+mj-lt"/>
              </a:rPr>
              <a:t>identične </a:t>
            </a:r>
            <a:r>
              <a:rPr lang="hr-HR" sz="1800" dirty="0">
                <a:solidFill>
                  <a:srgbClr val="002060"/>
                </a:solidFill>
                <a:latin typeface="+mj-lt"/>
              </a:rPr>
              <a:t>kao kod Comeniusa.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1800" dirty="0">
                <a:solidFill>
                  <a:srgbClr val="002060"/>
                </a:solidFill>
                <a:latin typeface="+mj-lt"/>
              </a:rPr>
              <a:t>Svi dokazni materijali čuvaju se 5 </a:t>
            </a:r>
            <a:r>
              <a:rPr lang="hr-HR" sz="1800" dirty="0" smtClean="0">
                <a:solidFill>
                  <a:srgbClr val="002060"/>
                </a:solidFill>
                <a:latin typeface="+mj-lt"/>
              </a:rPr>
              <a:t>godina, dokazi o provedbi projekta, računi, avionske propusnice, ...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1800" dirty="0" smtClean="0">
                <a:solidFill>
                  <a:srgbClr val="002060"/>
                </a:solidFill>
                <a:latin typeface="+mj-lt"/>
              </a:rPr>
              <a:t>Na početku provedbe projekta 80 % od odobrenog iznosa</a:t>
            </a:r>
            <a:r>
              <a:rPr lang="hr-HR" sz="1800" dirty="0">
                <a:solidFill>
                  <a:srgbClr val="002060"/>
                </a:solidFill>
                <a:latin typeface="+mj-lt"/>
              </a:rPr>
              <a:t/>
            </a:r>
            <a:br>
              <a:rPr lang="hr-HR" sz="1800" dirty="0">
                <a:solidFill>
                  <a:srgbClr val="002060"/>
                </a:solidFill>
                <a:latin typeface="+mj-lt"/>
              </a:rPr>
            </a:br>
            <a:r>
              <a:rPr lang="hr-HR" sz="1800" dirty="0">
                <a:solidFill>
                  <a:srgbClr val="002060"/>
                </a:solidFill>
                <a:latin typeface="+mj-lt"/>
              </a:rPr>
              <a:t> </a:t>
            </a:r>
            <a:r>
              <a:rPr lang="hr-HR" sz="1800" dirty="0" smtClean="0">
                <a:solidFill>
                  <a:srgbClr val="002060"/>
                </a:solidFill>
                <a:latin typeface="+mj-lt"/>
              </a:rPr>
              <a:t/>
            </a:r>
            <a:br>
              <a:rPr lang="hr-HR" sz="1800" dirty="0" smtClean="0">
                <a:solidFill>
                  <a:srgbClr val="002060"/>
                </a:solidFill>
                <a:latin typeface="+mj-lt"/>
              </a:rPr>
            </a:br>
            <a:endParaRPr lang="hr-HR" sz="1800" dirty="0">
              <a:solidFill>
                <a:srgbClr val="002060"/>
              </a:solidFill>
              <a:latin typeface="+mj-lt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hr-HR" sz="1800" dirty="0">
                <a:solidFill>
                  <a:srgbClr val="002060"/>
                </a:solidFill>
                <a:latin typeface="+mj-lt"/>
              </a:rPr>
              <a:t>K1 – </a:t>
            </a:r>
            <a:r>
              <a:rPr lang="hr-HR" sz="1800" dirty="0" smtClean="0">
                <a:solidFill>
                  <a:srgbClr val="002060"/>
                </a:solidFill>
                <a:latin typeface="+mj-lt"/>
              </a:rPr>
              <a:t>projekti mobilnosti</a:t>
            </a:r>
            <a:endParaRPr lang="hr-HR" sz="1800" dirty="0">
              <a:solidFill>
                <a:srgbClr val="002060"/>
              </a:solidFill>
              <a:latin typeface="+mj-lt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hr-HR" sz="1800" dirty="0">
                <a:solidFill>
                  <a:srgbClr val="002060"/>
                </a:solidFill>
                <a:latin typeface="+mj-lt"/>
              </a:rPr>
              <a:t>K2 – multilaterarni </a:t>
            </a:r>
            <a:r>
              <a:rPr lang="hr-HR" sz="1800" dirty="0" smtClean="0">
                <a:solidFill>
                  <a:srgbClr val="002060"/>
                </a:solidFill>
                <a:latin typeface="+mj-lt"/>
              </a:rPr>
              <a:t>projekti – strateška partnerstva</a:t>
            </a:r>
            <a:r>
              <a:rPr lang="hr-HR" sz="1800" dirty="0">
                <a:solidFill>
                  <a:srgbClr val="002060"/>
                </a:solidFill>
                <a:latin typeface="+mj-lt"/>
              </a:rPr>
              <a:t/>
            </a:r>
            <a:br>
              <a:rPr lang="hr-HR" sz="1800" dirty="0">
                <a:solidFill>
                  <a:srgbClr val="002060"/>
                </a:solidFill>
                <a:latin typeface="+mj-lt"/>
              </a:rPr>
            </a:br>
            <a:r>
              <a:rPr lang="hr-HR" sz="2000" dirty="0">
                <a:solidFill>
                  <a:srgbClr val="002060"/>
                </a:solidFill>
                <a:latin typeface="+mj-lt"/>
              </a:rPr>
              <a:t/>
            </a:r>
            <a:br>
              <a:rPr lang="hr-HR" sz="2000" dirty="0">
                <a:solidFill>
                  <a:srgbClr val="002060"/>
                </a:solidFill>
                <a:latin typeface="+mj-lt"/>
              </a:rPr>
            </a:br>
            <a:r>
              <a:rPr lang="hr-HR" sz="2000" dirty="0">
                <a:solidFill>
                  <a:srgbClr val="002060"/>
                </a:solidFill>
                <a:latin typeface="+mj-lt"/>
              </a:rPr>
              <a:t/>
            </a:r>
            <a:br>
              <a:rPr lang="hr-HR" sz="2000" dirty="0">
                <a:solidFill>
                  <a:srgbClr val="002060"/>
                </a:solidFill>
                <a:latin typeface="+mj-lt"/>
              </a:rPr>
            </a:br>
            <a:r>
              <a:rPr lang="hr-HR" sz="2000" dirty="0">
                <a:solidFill>
                  <a:srgbClr val="002060"/>
                </a:solidFill>
                <a:latin typeface="+mj-lt"/>
              </a:rPr>
              <a:t/>
            </a:r>
            <a:br>
              <a:rPr lang="hr-HR" sz="2000" dirty="0">
                <a:solidFill>
                  <a:srgbClr val="002060"/>
                </a:solidFill>
                <a:latin typeface="+mj-lt"/>
              </a:rPr>
            </a:br>
            <a:endParaRPr lang="hr-HR" sz="20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12195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1"/>
            <a:ext cx="8229600" cy="5217444"/>
          </a:xfrm>
        </p:spPr>
        <p:txBody>
          <a:bodyPr>
            <a:normAutofit fontScale="92500" lnSpcReduction="20000"/>
          </a:bodyPr>
          <a:lstStyle/>
          <a:p>
            <a:pPr fontAlgn="t">
              <a:buFont typeface="Wingdings" panose="05000000000000000000" pitchFamily="2" charset="2"/>
              <a:buChar char="Ø"/>
            </a:pPr>
            <a:r>
              <a:rPr lang="vi-VN" b="1" dirty="0">
                <a:solidFill>
                  <a:srgbClr val="002060"/>
                </a:solidFill>
              </a:rPr>
              <a:t>Objavljen Poziv na podnošenje prijedloga u okviru programa Erasmus+ za 2015.</a:t>
            </a:r>
            <a:r>
              <a:rPr lang="vi-VN" dirty="0">
                <a:solidFill>
                  <a:srgbClr val="002060"/>
                </a:solidFill>
              </a:rPr>
              <a:t/>
            </a:r>
            <a:br>
              <a:rPr lang="vi-VN" dirty="0">
                <a:solidFill>
                  <a:srgbClr val="002060"/>
                </a:solidFill>
              </a:rPr>
            </a:br>
            <a:r>
              <a:rPr lang="vi-VN" dirty="0">
                <a:solidFill>
                  <a:srgbClr val="002060"/>
                </a:solidFill>
              </a:rPr>
              <a:t/>
            </a:r>
            <a:br>
              <a:rPr lang="vi-VN" dirty="0">
                <a:solidFill>
                  <a:srgbClr val="002060"/>
                </a:solidFill>
              </a:rPr>
            </a:br>
            <a:r>
              <a:rPr lang="vi-VN" dirty="0">
                <a:solidFill>
                  <a:srgbClr val="002060"/>
                </a:solidFill>
              </a:rPr>
              <a:t>Dana 2. listopada 2014. u službenom glasilu Europske unije objavljen je </a:t>
            </a:r>
            <a:r>
              <a:rPr lang="vi-VN" b="1" dirty="0">
                <a:solidFill>
                  <a:srgbClr val="002060"/>
                </a:solidFill>
              </a:rPr>
              <a:t>Poziv na podnošenje prijedloga u okviru programa Erasmus+ za 2015. </a:t>
            </a:r>
            <a:r>
              <a:rPr lang="vi-VN" dirty="0">
                <a:solidFill>
                  <a:srgbClr val="002060"/>
                </a:solidFill>
              </a:rPr>
              <a:t>(EAC/A04/2014)</a:t>
            </a:r>
          </a:p>
          <a:p>
            <a:pPr fontAlgn="t">
              <a:buFont typeface="Wingdings" panose="05000000000000000000" pitchFamily="2" charset="2"/>
              <a:buChar char="Ø"/>
            </a:pPr>
            <a:r>
              <a:rPr lang="vi-VN" dirty="0">
                <a:solidFill>
                  <a:srgbClr val="002060"/>
                </a:solidFill>
              </a:rPr>
              <a:t>Ukupni proračun dodijeljen ovome pozivu na podnošenje prijedloga iznosi </a:t>
            </a:r>
            <a:r>
              <a:rPr lang="vi-VN" dirty="0" smtClean="0">
                <a:solidFill>
                  <a:srgbClr val="002060"/>
                </a:solidFill>
              </a:rPr>
              <a:t>1</a:t>
            </a:r>
            <a:r>
              <a:rPr lang="hr-HR" dirty="0" smtClean="0">
                <a:solidFill>
                  <a:srgbClr val="002060"/>
                </a:solidFill>
              </a:rPr>
              <a:t>.</a:t>
            </a:r>
            <a:r>
              <a:rPr lang="vi-VN" dirty="0" smtClean="0">
                <a:solidFill>
                  <a:srgbClr val="002060"/>
                </a:solidFill>
              </a:rPr>
              <a:t>736,4 </a:t>
            </a:r>
            <a:r>
              <a:rPr lang="vi-VN" dirty="0">
                <a:solidFill>
                  <a:srgbClr val="002060"/>
                </a:solidFill>
              </a:rPr>
              <a:t>milijuna eura; a od toga je za Republiku Hrvatsku predviđeno više od 12,9 milijuna eura za decentralizirane projekte u području obrazovanja, osposobljavanja i mladih.</a:t>
            </a:r>
          </a:p>
        </p:txBody>
      </p:sp>
    </p:spTree>
    <p:extLst>
      <p:ext uri="{BB962C8B-B14F-4D97-AF65-F5344CB8AC3E}">
        <p14:creationId xmlns:p14="http://schemas.microsoft.com/office/powerpoint/2010/main" val="237477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048672"/>
          </a:xfrm>
        </p:spPr>
        <p:txBody>
          <a:bodyPr>
            <a:noAutofit/>
          </a:bodyPr>
          <a:lstStyle/>
          <a:p>
            <a:pPr fontAlgn="t">
              <a:buFont typeface="Wingdings" panose="05000000000000000000" pitchFamily="2" charset="2"/>
              <a:buChar char="Ø"/>
            </a:pPr>
            <a:r>
              <a:rPr lang="hr-HR" sz="2800" dirty="0">
                <a:solidFill>
                  <a:srgbClr val="002060"/>
                </a:solidFill>
              </a:rPr>
              <a:t>Više informacija o raspisanom natječaju potražite na:</a:t>
            </a:r>
          </a:p>
          <a:p>
            <a:pPr fontAlgn="t">
              <a:buFont typeface="Wingdings" panose="05000000000000000000" pitchFamily="2" charset="2"/>
              <a:buChar char="Ø"/>
            </a:pPr>
            <a:r>
              <a:rPr lang="hr-HR" sz="2800" dirty="0">
                <a:hlinkClick r:id="rId2"/>
              </a:rPr>
              <a:t>http://eur-lex.europa.eu/legal-content/HR/TXT/PDF/?uri=OJ:JOC_2014_344_R_0010&amp;from=EN</a:t>
            </a:r>
            <a:endParaRPr lang="hr-HR" sz="2800" dirty="0"/>
          </a:p>
          <a:p>
            <a:pPr fontAlgn="t">
              <a:buFont typeface="Wingdings" panose="05000000000000000000" pitchFamily="2" charset="2"/>
              <a:buChar char="Ø"/>
            </a:pPr>
            <a:r>
              <a:rPr lang="hr-HR" sz="2800" dirty="0" smtClean="0">
                <a:solidFill>
                  <a:srgbClr val="002060"/>
                </a:solidFill>
              </a:rPr>
              <a:t>Potražite vodič kroz program Erasmus +</a:t>
            </a:r>
            <a:br>
              <a:rPr lang="hr-HR" sz="2800" dirty="0" smtClean="0">
                <a:solidFill>
                  <a:srgbClr val="002060"/>
                </a:solidFill>
              </a:rPr>
            </a:br>
            <a:r>
              <a:rPr lang="hr-HR" sz="2800" dirty="0" smtClean="0">
                <a:solidFill>
                  <a:srgbClr val="002060"/>
                </a:solidFill>
              </a:rPr>
              <a:t> ( Erasmus + Programme Guide ) </a:t>
            </a:r>
            <a:endParaRPr lang="hr-HR" sz="2800" dirty="0">
              <a:solidFill>
                <a:srgbClr val="002060"/>
              </a:solidFill>
            </a:endParaRPr>
          </a:p>
          <a:p>
            <a:pPr fontAlgn="t">
              <a:buFont typeface="Wingdings" panose="05000000000000000000" pitchFamily="2" charset="2"/>
              <a:buChar char="Ø"/>
            </a:pPr>
            <a:r>
              <a:rPr lang="hr-HR" sz="2800" dirty="0">
                <a:solidFill>
                  <a:srgbClr val="002060"/>
                </a:solidFill>
              </a:rPr>
              <a:t>U svrhu informiranja i savjetovanja potencijalnih prijavitelja, Agencija za mobilnost i programe Europske unije početkom prosinca započet će svoju informativnu kampanju, o čemu će sve informacije biti dostupne na mrežnim stranicama </a:t>
            </a:r>
            <a:r>
              <a:rPr lang="hr-HR" sz="2800" dirty="0">
                <a:solidFill>
                  <a:srgbClr val="002060"/>
                </a:solidFill>
                <a:hlinkClick r:id="rId3"/>
              </a:rPr>
              <a:t>www.mobilnost.hr</a:t>
            </a:r>
            <a:r>
              <a:rPr lang="hr-HR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46844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20689"/>
            <a:ext cx="8229600" cy="5505476"/>
          </a:xfrm>
        </p:spPr>
        <p:txBody>
          <a:bodyPr>
            <a:normAutofit fontScale="92500"/>
          </a:bodyPr>
          <a:lstStyle/>
          <a:p>
            <a:pPr marL="0" indent="0" fontAlgn="t">
              <a:buNone/>
            </a:pPr>
            <a:r>
              <a:rPr lang="hr-HR" dirty="0" smtClean="0">
                <a:solidFill>
                  <a:srgbClr val="002060"/>
                </a:solidFill>
              </a:rPr>
              <a:t>                               K 1</a:t>
            </a:r>
            <a:br>
              <a:rPr lang="hr-HR" dirty="0" smtClean="0">
                <a:solidFill>
                  <a:srgbClr val="002060"/>
                </a:solidFill>
              </a:rPr>
            </a:br>
            <a:r>
              <a:rPr lang="hr-HR" dirty="0" smtClean="0">
                <a:solidFill>
                  <a:srgbClr val="002060"/>
                </a:solidFill>
              </a:rPr>
              <a:t>Mobilnost </a:t>
            </a:r>
            <a:r>
              <a:rPr lang="hr-HR" dirty="0">
                <a:solidFill>
                  <a:srgbClr val="002060"/>
                </a:solidFill>
              </a:rPr>
              <a:t>pojedinaca u području obrazovanja i osposobljavanja</a:t>
            </a:r>
          </a:p>
          <a:p>
            <a:pPr marL="0" indent="0" fontAlgn="t">
              <a:buNone/>
            </a:pPr>
            <a:r>
              <a:rPr lang="hr-HR" dirty="0">
                <a:solidFill>
                  <a:srgbClr val="002060"/>
                </a:solidFill>
              </a:rPr>
              <a:t>(prijava Agenciji za mobilnost i programe EU)</a:t>
            </a:r>
          </a:p>
          <a:p>
            <a:pPr marL="0" indent="0" fontAlgn="t">
              <a:buNone/>
            </a:pPr>
            <a:r>
              <a:rPr lang="hr-HR" dirty="0" smtClean="0">
                <a:solidFill>
                  <a:srgbClr val="002060"/>
                </a:solidFill>
              </a:rPr>
              <a:t>Rok za prijavu 4</a:t>
            </a:r>
            <a:r>
              <a:rPr lang="hr-HR" dirty="0">
                <a:solidFill>
                  <a:srgbClr val="002060"/>
                </a:solidFill>
              </a:rPr>
              <a:t>. ožujka </a:t>
            </a:r>
            <a:r>
              <a:rPr lang="hr-HR" dirty="0" smtClean="0">
                <a:solidFill>
                  <a:srgbClr val="002060"/>
                </a:solidFill>
              </a:rPr>
              <a:t>2015.</a:t>
            </a:r>
            <a:br>
              <a:rPr lang="hr-HR" dirty="0" smtClean="0">
                <a:solidFill>
                  <a:srgbClr val="002060"/>
                </a:solidFill>
              </a:rPr>
            </a:br>
            <a:r>
              <a:rPr lang="hr-HR" dirty="0" smtClean="0">
                <a:solidFill>
                  <a:srgbClr val="002060"/>
                </a:solidFill>
              </a:rPr>
              <a:t>                               K2</a:t>
            </a:r>
          </a:p>
          <a:p>
            <a:pPr marL="0" indent="0" fontAlgn="t">
              <a:buNone/>
            </a:pPr>
            <a:r>
              <a:rPr lang="hr-HR" dirty="0">
                <a:solidFill>
                  <a:srgbClr val="002060"/>
                </a:solidFill>
              </a:rPr>
              <a:t>Strateška partnerstva u području obrazovanja, osposobljavanja i mladih</a:t>
            </a:r>
          </a:p>
          <a:p>
            <a:pPr marL="0" indent="0" fontAlgn="t">
              <a:buNone/>
            </a:pPr>
            <a:r>
              <a:rPr lang="hr-HR" dirty="0">
                <a:solidFill>
                  <a:srgbClr val="002060"/>
                </a:solidFill>
              </a:rPr>
              <a:t>(prijava Agenciji za mobilnost i programe EU)</a:t>
            </a:r>
          </a:p>
          <a:p>
            <a:pPr marL="0" indent="0" fontAlgn="t">
              <a:buNone/>
            </a:pPr>
            <a:r>
              <a:rPr lang="hr-HR" dirty="0" smtClean="0">
                <a:solidFill>
                  <a:srgbClr val="002060"/>
                </a:solidFill>
              </a:rPr>
              <a:t>Rok za prijavu 31. ožujka </a:t>
            </a:r>
            <a:r>
              <a:rPr lang="hr-HR" dirty="0">
                <a:solidFill>
                  <a:srgbClr val="002060"/>
                </a:solidFill>
              </a:rPr>
              <a:t>2015. </a:t>
            </a:r>
          </a:p>
        </p:txBody>
      </p:sp>
    </p:spTree>
    <p:extLst>
      <p:ext uri="{BB962C8B-B14F-4D97-AF65-F5344CB8AC3E}">
        <p14:creationId xmlns:p14="http://schemas.microsoft.com/office/powerpoint/2010/main" val="2975108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/>
          </a:bodyPr>
          <a:lstStyle/>
          <a:p>
            <a:endParaRPr lang="hr-HR" sz="32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36912"/>
            <a:ext cx="8229600" cy="3816424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hr-HR" sz="1800" dirty="0" smtClean="0">
                <a:solidFill>
                  <a:srgbClr val="002060"/>
                </a:solidFill>
                <a:latin typeface="+mj-lt"/>
              </a:rPr>
              <a:t>Zajednica za škole u Europi. Besplatna i sigurna platforma za povezivanje učitelja, razvoj suradničkih projekata i dijeljenje ideja u Europi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1800" dirty="0" smtClean="0">
                <a:solidFill>
                  <a:srgbClr val="002060"/>
                </a:solidFill>
                <a:latin typeface="+mj-lt"/>
              </a:rPr>
              <a:t>Projekt u našoj školi vodila je učiteljica talijanskog jezika. Projekt pod nazivom </a:t>
            </a:r>
            <a:r>
              <a:rPr lang="hr-HR" sz="1800" b="1" dirty="0" smtClean="0">
                <a:solidFill>
                  <a:srgbClr val="002060"/>
                </a:solidFill>
                <a:latin typeface="+mj-lt"/>
              </a:rPr>
              <a:t>„ Piši mi „</a:t>
            </a:r>
            <a:r>
              <a:rPr lang="hr-HR" sz="1800" dirty="0" smtClean="0">
                <a:solidFill>
                  <a:srgbClr val="002060"/>
                </a:solidFill>
                <a:latin typeface="+mj-lt"/>
              </a:rPr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1800" dirty="0" smtClean="0">
                <a:solidFill>
                  <a:srgbClr val="002060"/>
                </a:solidFill>
                <a:latin typeface="+mj-lt"/>
              </a:rPr>
              <a:t>Suradnja s kolegicom iz Ankare. Sudjelovala 64 učenika. Aktivnosti: pisanje pisama, snimanje filma o školi i gradu, organizacija video konferencije</a:t>
            </a:r>
            <a:r>
              <a:rPr lang="hr-HR" sz="1800" dirty="0" smtClean="0">
                <a:solidFill>
                  <a:srgbClr val="002060"/>
                </a:solidFill>
                <a:latin typeface="+mj-lt"/>
              </a:rPr>
              <a:t>.</a:t>
            </a:r>
            <a:br>
              <a:rPr lang="hr-HR" sz="1800" dirty="0" smtClean="0">
                <a:solidFill>
                  <a:srgbClr val="002060"/>
                </a:solidFill>
                <a:latin typeface="+mj-lt"/>
              </a:rPr>
            </a:br>
            <a:endParaRPr lang="hr-HR" sz="1800" dirty="0" smtClean="0">
              <a:solidFill>
                <a:srgbClr val="002060"/>
              </a:solidFill>
              <a:latin typeface="+mj-lt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hr-HR" sz="1800" dirty="0" smtClean="0">
                <a:solidFill>
                  <a:srgbClr val="002060"/>
                </a:solidFill>
                <a:latin typeface="+mj-lt"/>
              </a:rPr>
              <a:t>on line edukacija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1800" dirty="0" smtClean="0">
                <a:solidFill>
                  <a:srgbClr val="002060"/>
                </a:solidFill>
                <a:latin typeface="+mj-lt"/>
              </a:rPr>
              <a:t>multikulturarno ozračje</a:t>
            </a:r>
            <a:endParaRPr lang="hr-HR" sz="1800" dirty="0" smtClean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1026" name="Picture 2" descr="C:\Users\Aida\Desktop\imagesXC1SBTI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32656"/>
            <a:ext cx="2592288" cy="185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6888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800" dirty="0" smtClean="0">
                <a:solidFill>
                  <a:srgbClr val="002060"/>
                </a:solidFill>
              </a:rPr>
              <a:t>IPA – integrirani predpristupni fond EU</a:t>
            </a:r>
            <a:endParaRPr lang="hr-HR" sz="28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36912"/>
            <a:ext cx="8229600" cy="374441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hr-HR" sz="2000" b="1" dirty="0" smtClean="0">
                <a:solidFill>
                  <a:srgbClr val="002060"/>
                </a:solidFill>
                <a:latin typeface="+mj-lt"/>
              </a:rPr>
              <a:t>„ </a:t>
            </a:r>
            <a:r>
              <a:rPr lang="hr-HR" sz="2000" b="1" dirty="0" smtClean="0">
                <a:solidFill>
                  <a:srgbClr val="002060"/>
                </a:solidFill>
                <a:latin typeface="+mj-lt"/>
              </a:rPr>
              <a:t>Integracija učenika u multikulturarno školsko okruženje „  </a:t>
            </a:r>
            <a:r>
              <a:rPr lang="hr-HR" sz="2000" dirty="0" smtClean="0">
                <a:solidFill>
                  <a:srgbClr val="002060"/>
                </a:solidFill>
                <a:latin typeface="+mj-lt"/>
              </a:rPr>
              <a:t>( projekt u trajanju 18  mjeseci )</a:t>
            </a:r>
            <a:br>
              <a:rPr lang="hr-HR" sz="2000" dirty="0" smtClean="0">
                <a:solidFill>
                  <a:srgbClr val="002060"/>
                </a:solidFill>
                <a:latin typeface="+mj-lt"/>
              </a:rPr>
            </a:br>
            <a:r>
              <a:rPr lang="hr-HR" sz="2000" dirty="0" smtClean="0">
                <a:solidFill>
                  <a:srgbClr val="002060"/>
                </a:solidFill>
                <a:latin typeface="+mj-lt"/>
              </a:rPr>
              <a:t>- 118.335,89 eura bespovratnih sredstava EU </a:t>
            </a:r>
            <a:br>
              <a:rPr lang="hr-HR" sz="2000" dirty="0" smtClean="0">
                <a:solidFill>
                  <a:srgbClr val="002060"/>
                </a:solidFill>
                <a:latin typeface="+mj-lt"/>
              </a:rPr>
            </a:br>
            <a:r>
              <a:rPr lang="hr-HR" sz="2000" dirty="0" smtClean="0">
                <a:solidFill>
                  <a:srgbClr val="002060"/>
                </a:solidFill>
                <a:latin typeface="+mj-lt"/>
              </a:rPr>
              <a:t>   fondova</a:t>
            </a:r>
            <a:br>
              <a:rPr lang="hr-HR" sz="2000" dirty="0" smtClean="0">
                <a:solidFill>
                  <a:srgbClr val="002060"/>
                </a:solidFill>
                <a:latin typeface="+mj-lt"/>
              </a:rPr>
            </a:br>
            <a:r>
              <a:rPr lang="hr-HR" sz="2000" dirty="0" smtClean="0">
                <a:solidFill>
                  <a:srgbClr val="002060"/>
                </a:solidFill>
                <a:latin typeface="+mj-lt"/>
              </a:rPr>
              <a:t>- uređena učionica u kojoj stranci u </a:t>
            </a:r>
            <a:br>
              <a:rPr lang="hr-HR" sz="2000" dirty="0" smtClean="0">
                <a:solidFill>
                  <a:srgbClr val="002060"/>
                </a:solidFill>
                <a:latin typeface="+mj-lt"/>
              </a:rPr>
            </a:br>
            <a:r>
              <a:rPr lang="hr-HR" sz="2000" dirty="0" smtClean="0">
                <a:solidFill>
                  <a:srgbClr val="002060"/>
                </a:solidFill>
                <a:latin typeface="+mj-lt"/>
              </a:rPr>
              <a:t>   popodnevnim satima dopunski uče hrvatski jezik</a:t>
            </a:r>
            <a:br>
              <a:rPr lang="hr-HR" sz="2000" dirty="0" smtClean="0">
                <a:solidFill>
                  <a:srgbClr val="002060"/>
                </a:solidFill>
                <a:latin typeface="+mj-lt"/>
              </a:rPr>
            </a:br>
            <a:r>
              <a:rPr lang="hr-HR" sz="2000" dirty="0" smtClean="0">
                <a:solidFill>
                  <a:srgbClr val="002060"/>
                </a:solidFill>
                <a:latin typeface="+mj-lt"/>
              </a:rPr>
              <a:t>- Orahovica – stručni seminar</a:t>
            </a:r>
            <a:br>
              <a:rPr lang="hr-HR" sz="2000" dirty="0" smtClean="0">
                <a:solidFill>
                  <a:srgbClr val="002060"/>
                </a:solidFill>
                <a:latin typeface="+mj-lt"/>
              </a:rPr>
            </a:br>
            <a:r>
              <a:rPr lang="hr-HR" sz="2000" dirty="0" smtClean="0">
                <a:solidFill>
                  <a:srgbClr val="002060"/>
                </a:solidFill>
                <a:latin typeface="+mj-lt"/>
              </a:rPr>
              <a:t>- studijsko putovanje </a:t>
            </a:r>
            <a:r>
              <a:rPr lang="hr-HR" sz="2000" dirty="0" smtClean="0">
                <a:solidFill>
                  <a:srgbClr val="002060"/>
                </a:solidFill>
                <a:latin typeface="+mj-lt"/>
              </a:rPr>
              <a:t>- </a:t>
            </a:r>
            <a:r>
              <a:rPr lang="hr-HR" sz="2000" dirty="0" smtClean="0">
                <a:solidFill>
                  <a:srgbClr val="002060"/>
                </a:solidFill>
                <a:latin typeface="+mj-lt"/>
              </a:rPr>
              <a:t>Švedsku   </a:t>
            </a:r>
            <a:br>
              <a:rPr lang="hr-HR" sz="2000" dirty="0" smtClean="0">
                <a:solidFill>
                  <a:srgbClr val="002060"/>
                </a:solidFill>
                <a:latin typeface="+mj-lt"/>
              </a:rPr>
            </a:br>
            <a:r>
              <a:rPr lang="hr-HR" sz="2000" dirty="0" smtClean="0">
                <a:solidFill>
                  <a:srgbClr val="002060"/>
                </a:solidFill>
                <a:latin typeface="+mj-lt"/>
              </a:rPr>
              <a:t>- partneri u projektu su Grad i Primorsko – goranska županija</a:t>
            </a:r>
            <a:endParaRPr lang="hr-HR" sz="2000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24744"/>
            <a:ext cx="720079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6280" y="1340768"/>
            <a:ext cx="747728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124743"/>
            <a:ext cx="792088" cy="648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8015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6120679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hr-HR" sz="2400" dirty="0" smtClean="0">
                <a:solidFill>
                  <a:srgbClr val="002060"/>
                </a:solidFill>
                <a:latin typeface="+mj-lt"/>
              </a:rPr>
              <a:t>I na kraju: </a:t>
            </a:r>
            <a:br>
              <a:rPr lang="hr-HR" sz="2400" dirty="0" smtClean="0">
                <a:solidFill>
                  <a:srgbClr val="002060"/>
                </a:solidFill>
                <a:latin typeface="+mj-lt"/>
              </a:rPr>
            </a:br>
            <a:r>
              <a:rPr lang="hr-HR" sz="2400" dirty="0" smtClean="0">
                <a:solidFill>
                  <a:srgbClr val="002060"/>
                </a:solidFill>
                <a:latin typeface="+mj-lt"/>
              </a:rPr>
              <a:t>Za upustiti se u projekt potrebno je malo hrabrosti, malo ludosti i puno upornosti. Potrebna je podrška obitelji i svakako velika podrška i dobra suradnja u školi. </a:t>
            </a:r>
            <a:r>
              <a:rPr lang="hr-HR" sz="2400" dirty="0">
                <a:solidFill>
                  <a:srgbClr val="002060"/>
                </a:solidFill>
                <a:latin typeface="+mj-lt"/>
              </a:rPr>
              <a:t/>
            </a:r>
            <a:br>
              <a:rPr lang="hr-HR" sz="2400" dirty="0">
                <a:solidFill>
                  <a:srgbClr val="002060"/>
                </a:solidFill>
                <a:latin typeface="+mj-lt"/>
              </a:rPr>
            </a:br>
            <a:r>
              <a:rPr lang="hr-HR" sz="2400" dirty="0" smtClean="0">
                <a:solidFill>
                  <a:srgbClr val="002060"/>
                </a:solidFill>
                <a:latin typeface="+mj-lt"/>
              </a:rPr>
              <a:t>U našim školama rade se prekrasni projekti, uglavnom zahvaljujući velikom entuzijazmu učitelja. Europa nam pruža mogućnost da radimo, ali i da dobijemo za to nekakvu nagradu, putovanja, edukacije, upoznavanje kolega koji rade isti posao kao i mi, ali u nekoj drugoj zemlji, u nekoj drugoj školi koja je u nečemu bolja od naše škole, ali u nečemu i lošija.</a:t>
            </a:r>
            <a:br>
              <a:rPr lang="hr-HR" sz="2400" dirty="0" smtClean="0">
                <a:solidFill>
                  <a:srgbClr val="002060"/>
                </a:solidFill>
                <a:latin typeface="+mj-lt"/>
              </a:rPr>
            </a:br>
            <a:r>
              <a:rPr lang="hr-HR" sz="2400" dirty="0" smtClean="0">
                <a:solidFill>
                  <a:srgbClr val="002060"/>
                </a:solidFill>
                <a:latin typeface="+mj-lt"/>
              </a:rPr>
              <a:t>Odgajamo nove generacije i moramo pratiti korak sa njima.</a:t>
            </a:r>
            <a:endParaRPr lang="hr-HR" sz="24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91992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772400" cy="2016223"/>
          </a:xfrm>
        </p:spPr>
        <p:txBody>
          <a:bodyPr>
            <a:normAutofit fontScale="90000"/>
          </a:bodyPr>
          <a:lstStyle/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hr-HR" sz="2800" dirty="0" smtClean="0">
                <a:solidFill>
                  <a:srgbClr val="002060"/>
                </a:solidFill>
              </a:rPr>
              <a:t>Potpogram Comenius omogućava međunarodno                                         stručno usavršavanje učitelja, te suradnju i razmjenu iskustava učenja i poučavanja učenika i učitelja.</a:t>
            </a:r>
            <a:endParaRPr lang="hr-HR" sz="2800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576" y="3068960"/>
            <a:ext cx="7016824" cy="3096344"/>
          </a:xfrm>
        </p:spPr>
        <p:txBody>
          <a:bodyPr>
            <a:normAutofit/>
          </a:bodyPr>
          <a:lstStyle/>
          <a:p>
            <a:pPr algn="l"/>
            <a:r>
              <a:rPr lang="hr-HR" sz="2400" dirty="0" smtClean="0">
                <a:solidFill>
                  <a:srgbClr val="002060"/>
                </a:solidFill>
                <a:latin typeface="+mj-lt"/>
              </a:rPr>
              <a:t>Različiti potpogrami ( aktivnosti </a:t>
            </a:r>
            <a:r>
              <a:rPr lang="hr-HR" sz="2400" dirty="0" smtClean="0">
                <a:solidFill>
                  <a:srgbClr val="002060"/>
                </a:solidFill>
                <a:latin typeface="+mj-lt"/>
              </a:rPr>
              <a:t>):</a:t>
            </a:r>
            <a:br>
              <a:rPr lang="hr-HR" sz="2400" dirty="0" smtClean="0">
                <a:solidFill>
                  <a:srgbClr val="002060"/>
                </a:solidFill>
                <a:latin typeface="+mj-lt"/>
              </a:rPr>
            </a:br>
            <a:r>
              <a:rPr lang="hr-HR" sz="2400" dirty="0" smtClean="0">
                <a:solidFill>
                  <a:srgbClr val="002060"/>
                </a:solidFill>
                <a:latin typeface="+mj-lt"/>
              </a:rPr>
              <a:t/>
            </a:r>
            <a:br>
              <a:rPr lang="hr-HR" sz="2400" dirty="0" smtClean="0">
                <a:solidFill>
                  <a:srgbClr val="002060"/>
                </a:solidFill>
                <a:latin typeface="+mj-lt"/>
              </a:rPr>
            </a:br>
            <a:r>
              <a:rPr lang="hr-HR" sz="2400" dirty="0" smtClean="0">
                <a:solidFill>
                  <a:srgbClr val="002060"/>
                </a:solidFill>
                <a:latin typeface="+mj-lt"/>
              </a:rPr>
              <a:t>- pripremni posjeti i kontakt seminari</a:t>
            </a:r>
          </a:p>
          <a:p>
            <a:pPr algn="l"/>
            <a:r>
              <a:rPr lang="hr-HR" sz="2400" dirty="0" smtClean="0">
                <a:solidFill>
                  <a:srgbClr val="002060"/>
                </a:solidFill>
                <a:latin typeface="+mj-lt"/>
              </a:rPr>
              <a:t>- stručno usavršavanje </a:t>
            </a:r>
            <a:br>
              <a:rPr lang="hr-HR" sz="2400" dirty="0" smtClean="0">
                <a:solidFill>
                  <a:srgbClr val="002060"/>
                </a:solidFill>
                <a:latin typeface="+mj-lt"/>
              </a:rPr>
            </a:br>
            <a:r>
              <a:rPr lang="hr-HR" sz="2400" dirty="0" smtClean="0">
                <a:solidFill>
                  <a:srgbClr val="002060"/>
                </a:solidFill>
                <a:latin typeface="+mj-lt"/>
              </a:rPr>
              <a:t>- eTwinning</a:t>
            </a:r>
            <a:br>
              <a:rPr lang="hr-HR" sz="2400" dirty="0" smtClean="0">
                <a:solidFill>
                  <a:srgbClr val="002060"/>
                </a:solidFill>
                <a:latin typeface="+mj-lt"/>
              </a:rPr>
            </a:br>
            <a:r>
              <a:rPr lang="hr-HR" sz="2400" dirty="0" smtClean="0">
                <a:solidFill>
                  <a:srgbClr val="002060"/>
                </a:solidFill>
                <a:latin typeface="+mj-lt"/>
              </a:rPr>
              <a:t>- školska partnerstva</a:t>
            </a:r>
            <a:br>
              <a:rPr lang="hr-HR" sz="2400" dirty="0" smtClean="0">
                <a:solidFill>
                  <a:srgbClr val="002060"/>
                </a:solidFill>
                <a:latin typeface="+mj-lt"/>
              </a:rPr>
            </a:br>
            <a:endParaRPr lang="hr-HR" sz="2400" dirty="0" smtClean="0">
              <a:solidFill>
                <a:srgbClr val="002060"/>
              </a:solidFill>
              <a:latin typeface="+mj-lt"/>
            </a:endParaRPr>
          </a:p>
          <a:p>
            <a:endParaRPr lang="hr-HR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424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miley Face 3"/>
          <p:cNvSpPr/>
          <p:nvPr/>
        </p:nvSpPr>
        <p:spPr>
          <a:xfrm>
            <a:off x="4283968" y="4653136"/>
            <a:ext cx="1872208" cy="1728192"/>
          </a:xfrm>
          <a:prstGeom prst="smileyFac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3"/>
            <a:ext cx="8229600" cy="4896000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hr-HR" dirty="0" smtClean="0">
                <a:solidFill>
                  <a:srgbClr val="002060"/>
                </a:solidFill>
                <a:latin typeface="+mj-lt"/>
              </a:rPr>
              <a:t>Adresa agencije za mobilnost:</a:t>
            </a:r>
            <a:br>
              <a:rPr lang="hr-HR" dirty="0" smtClean="0">
                <a:solidFill>
                  <a:srgbClr val="002060"/>
                </a:solidFill>
                <a:latin typeface="+mj-lt"/>
              </a:rPr>
            </a:br>
            <a:r>
              <a:rPr lang="hr-HR" dirty="0" smtClean="0">
                <a:solidFill>
                  <a:srgbClr val="002060"/>
                </a:solidFill>
                <a:latin typeface="+mj-lt"/>
                <a:hlinkClick r:id="rId2"/>
              </a:rPr>
              <a:t>www.mobilnost.hr</a:t>
            </a:r>
            <a:endParaRPr lang="hr-HR" dirty="0" smtClean="0">
              <a:solidFill>
                <a:srgbClr val="002060"/>
              </a:solidFill>
              <a:latin typeface="+mj-lt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hr-HR" dirty="0" smtClean="0">
                <a:solidFill>
                  <a:srgbClr val="002060"/>
                </a:solidFill>
                <a:latin typeface="+mj-lt"/>
              </a:rPr>
              <a:t>eTwinning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dirty="0" smtClean="0">
                <a:solidFill>
                  <a:srgbClr val="002060"/>
                </a:solidFill>
                <a:latin typeface="+mj-lt"/>
              </a:rPr>
              <a:t>Facebook: Erasmus +</a:t>
            </a:r>
            <a:br>
              <a:rPr lang="hr-HR" dirty="0" smtClean="0">
                <a:solidFill>
                  <a:srgbClr val="002060"/>
                </a:solidFill>
                <a:latin typeface="+mj-lt"/>
              </a:rPr>
            </a:br>
            <a:r>
              <a:rPr lang="hr-HR" sz="3600" dirty="0" smtClean="0">
                <a:solidFill>
                  <a:srgbClr val="002060"/>
                </a:solidFill>
              </a:rPr>
              <a:t/>
            </a:r>
            <a:br>
              <a:rPr lang="hr-HR" sz="3600" dirty="0" smtClean="0">
                <a:solidFill>
                  <a:srgbClr val="002060"/>
                </a:solidFill>
              </a:rPr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>          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878663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000" dirty="0" smtClean="0">
                <a:solidFill>
                  <a:srgbClr val="C00000"/>
                </a:solidFill>
                <a:latin typeface="+mj-lt"/>
              </a:rPr>
              <a:t>Hvala na </a:t>
            </a:r>
            <a:r>
              <a:rPr lang="hr-HR" sz="2000" smtClean="0">
                <a:solidFill>
                  <a:srgbClr val="C00000"/>
                </a:solidFill>
                <a:latin typeface="+mj-lt"/>
              </a:rPr>
              <a:t>pažnji </a:t>
            </a:r>
            <a:r>
              <a:rPr lang="hr-HR" sz="2000" smtClean="0">
                <a:solidFill>
                  <a:srgbClr val="C00000"/>
                </a:solidFill>
                <a:latin typeface="+mj-lt"/>
              </a:rPr>
              <a:t>!</a:t>
            </a:r>
            <a:br>
              <a:rPr lang="hr-HR" sz="2000" smtClean="0">
                <a:solidFill>
                  <a:srgbClr val="C00000"/>
                </a:solidFill>
                <a:latin typeface="+mj-lt"/>
              </a:rPr>
            </a:br>
            <a:r>
              <a:rPr lang="hr-HR" sz="2000" dirty="0" smtClean="0">
                <a:solidFill>
                  <a:srgbClr val="C00000"/>
                </a:solidFill>
                <a:latin typeface="+mj-lt"/>
              </a:rPr>
              <a:t/>
            </a:r>
            <a:br>
              <a:rPr lang="hr-HR" sz="2000" dirty="0" smtClean="0">
                <a:solidFill>
                  <a:srgbClr val="C00000"/>
                </a:solidFill>
                <a:latin typeface="+mj-lt"/>
              </a:rPr>
            </a:b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Thank you for your 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attention</a:t>
            </a:r>
            <a:r>
              <a:rPr lang="hr-HR" sz="20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 ! ( engleski )</a:t>
            </a:r>
            <a:br>
              <a:rPr lang="hr-HR" sz="20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</a:br>
            <a:r>
              <a:rPr lang="de-DE" sz="20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Vielen Dank für Ihre </a:t>
            </a:r>
            <a:r>
              <a:rPr lang="de-DE" sz="20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Aufmerksamkeit</a:t>
            </a:r>
            <a:r>
              <a:rPr lang="hr-HR" sz="20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 ! ( njemački )</a:t>
            </a:r>
          </a:p>
          <a:p>
            <a:pPr marL="0" indent="0">
              <a:buNone/>
            </a:pPr>
            <a:r>
              <a:rPr lang="fr-FR" sz="20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Merci pour votre </a:t>
            </a:r>
            <a:r>
              <a:rPr lang="fr-FR" sz="2000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attention</a:t>
            </a:r>
            <a:r>
              <a:rPr lang="hr-HR" sz="2000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 ! ( francuski )</a:t>
            </a:r>
          </a:p>
          <a:p>
            <a:pPr marL="0" indent="0">
              <a:buNone/>
            </a:pPr>
            <a:r>
              <a:rPr lang="ro-RO" sz="2000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Vă mulțumesc pentru </a:t>
            </a:r>
            <a:r>
              <a:rPr lang="ro-RO" sz="200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atenție ! ( rumunjski )</a:t>
            </a:r>
          </a:p>
          <a:p>
            <a:pPr marL="0" indent="0">
              <a:buNone/>
            </a:pPr>
            <a:r>
              <a:rPr lang="tr-TR" sz="20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İlginiz için teşekkür </a:t>
            </a:r>
            <a:r>
              <a:rPr lang="tr-TR" sz="2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ederiz</a:t>
            </a:r>
            <a:r>
              <a:rPr lang="hr-HR" sz="2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! ( turski )</a:t>
            </a:r>
          </a:p>
          <a:p>
            <a:pPr marL="0" indent="0">
              <a:buNone/>
            </a:pPr>
            <a:r>
              <a:rPr lang="es-ES" sz="20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Gracias por su </a:t>
            </a:r>
            <a:r>
              <a:rPr lang="es-ES" sz="20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atención</a:t>
            </a:r>
            <a:r>
              <a:rPr lang="hr-HR" sz="20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 ! ( španjolski )</a:t>
            </a:r>
            <a:br>
              <a:rPr lang="hr-HR" sz="20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</a:br>
            <a:r>
              <a:rPr lang="pt-PT" sz="20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Obrigado </a:t>
            </a:r>
            <a:r>
              <a:rPr lang="pt-PT" sz="20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pela sua </a:t>
            </a:r>
            <a:r>
              <a:rPr lang="pt-PT" sz="20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atenção</a:t>
            </a:r>
            <a:r>
              <a:rPr lang="hr-HR" sz="20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 ! ( portugalski )</a:t>
            </a:r>
          </a:p>
          <a:p>
            <a:pPr marL="0" indent="0">
              <a:buNone/>
            </a:pPr>
            <a:r>
              <a:rPr lang="hr-HR" sz="2000" dirty="0" smtClean="0">
                <a:latin typeface="+mj-lt"/>
              </a:rPr>
              <a:t>   </a:t>
            </a:r>
            <a:br>
              <a:rPr lang="hr-HR" sz="2000" dirty="0" smtClean="0">
                <a:latin typeface="+mj-lt"/>
              </a:rPr>
            </a:br>
            <a:r>
              <a:rPr lang="hr-HR" sz="2800" dirty="0" smtClean="0">
                <a:latin typeface="+mj-lt"/>
              </a:rPr>
              <a:t>                             </a:t>
            </a:r>
            <a:r>
              <a:rPr lang="hr-HR" sz="1600" dirty="0" smtClean="0">
                <a:latin typeface="+mj-lt"/>
              </a:rPr>
              <a:t>Google prevoditelj</a:t>
            </a:r>
            <a:r>
              <a:rPr lang="hr-HR" sz="2400" dirty="0" smtClean="0">
                <a:latin typeface="+mj-lt"/>
              </a:rPr>
              <a:t/>
            </a:r>
            <a:br>
              <a:rPr lang="hr-HR" sz="2400" dirty="0" smtClean="0">
                <a:latin typeface="+mj-lt"/>
              </a:rPr>
            </a:br>
            <a:endParaRPr lang="hr-HR" sz="2400" dirty="0" smtClean="0">
              <a:latin typeface="+mj-lt"/>
            </a:endParaRPr>
          </a:p>
          <a:p>
            <a:pPr marL="0" indent="0">
              <a:buNone/>
            </a:pPr>
            <a:r>
              <a:rPr lang="hr-HR" sz="2400" dirty="0" smtClean="0">
                <a:latin typeface="+mj-lt"/>
              </a:rPr>
              <a:t/>
            </a:r>
            <a:br>
              <a:rPr lang="hr-HR" sz="2400" dirty="0" smtClean="0">
                <a:latin typeface="+mj-lt"/>
              </a:rPr>
            </a:br>
            <a:r>
              <a:rPr lang="hr-HR" sz="2400" dirty="0" smtClean="0">
                <a:latin typeface="+mj-lt"/>
              </a:rPr>
              <a:t>    </a:t>
            </a:r>
            <a:r>
              <a:rPr lang="hr-HR" sz="1800" dirty="0" smtClean="0">
                <a:latin typeface="+mj-lt"/>
              </a:rPr>
              <a:t>Aida Marković Kranjčec</a:t>
            </a:r>
            <a:endParaRPr lang="hr-HR" sz="1800" dirty="0">
              <a:latin typeface="+mj-lt"/>
            </a:endParaRPr>
          </a:p>
        </p:txBody>
      </p:sp>
      <p:sp>
        <p:nvSpPr>
          <p:cNvPr id="6" name="Smiley Face 5"/>
          <p:cNvSpPr/>
          <p:nvPr/>
        </p:nvSpPr>
        <p:spPr>
          <a:xfrm>
            <a:off x="6732240" y="4797152"/>
            <a:ext cx="1224136" cy="1080120"/>
          </a:xfrm>
          <a:prstGeom prst="smileyFac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255392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60648"/>
            <a:ext cx="8229600" cy="6192688"/>
          </a:xfrm>
          <a:effectLst/>
        </p:spPr>
        <p:txBody>
          <a:bodyPr>
            <a:no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sz="2000" dirty="0">
                <a:solidFill>
                  <a:srgbClr val="002060"/>
                </a:solidFill>
                <a:latin typeface="+mj-lt"/>
              </a:rPr>
              <a:t>Finalni proizvodi </a:t>
            </a:r>
            <a:r>
              <a:rPr lang="hr-HR" sz="2000" dirty="0" smtClean="0">
                <a:solidFill>
                  <a:srgbClr val="002060"/>
                </a:solidFill>
                <a:latin typeface="+mj-lt"/>
              </a:rPr>
              <a:t>projekta „ Smijehom kroz Europu „: </a:t>
            </a:r>
            <a:r>
              <a:rPr lang="hr-HR" sz="2000" dirty="0">
                <a:solidFill>
                  <a:srgbClr val="002060"/>
                </a:solidFill>
                <a:latin typeface="+mj-lt"/>
              </a:rPr>
              <a:t/>
            </a:r>
            <a:br>
              <a:rPr lang="hr-HR" sz="2000" dirty="0">
                <a:solidFill>
                  <a:srgbClr val="002060"/>
                </a:solidFill>
                <a:latin typeface="+mj-lt"/>
              </a:rPr>
            </a:br>
            <a:r>
              <a:rPr lang="hr-HR" sz="2000" dirty="0">
                <a:solidFill>
                  <a:srgbClr val="002060"/>
                </a:solidFill>
                <a:latin typeface="+mj-lt"/>
              </a:rPr>
              <a:t>- izdali knjižicu s 8 </a:t>
            </a:r>
            <a:r>
              <a:rPr lang="hr-HR" sz="2000" dirty="0" smtClean="0">
                <a:solidFill>
                  <a:srgbClr val="002060"/>
                </a:solidFill>
                <a:latin typeface="+mj-lt"/>
              </a:rPr>
              <a:t>pozitivnih  </a:t>
            </a:r>
            <a:r>
              <a:rPr lang="hr-HR" sz="2000" dirty="0">
                <a:solidFill>
                  <a:srgbClr val="002060"/>
                </a:solidFill>
                <a:latin typeface="+mj-lt"/>
              </a:rPr>
              <a:t>priča o stvarnim i zamišljenim likovima. Knjižica je štampana u u Walesu. Mi smo odabrali Ivanu Brlić Mažuranić i šegrta Hlapića, našeg stogodišnjaka koji poštenjem, marljivošću i istinom dolazi do svojih  ciljeva. Obrada: knjižničarka s učenicima.</a:t>
            </a:r>
            <a:br>
              <a:rPr lang="hr-HR" sz="2000" dirty="0">
                <a:solidFill>
                  <a:srgbClr val="002060"/>
                </a:solidFill>
                <a:latin typeface="+mj-lt"/>
              </a:rPr>
            </a:br>
            <a:r>
              <a:rPr lang="hr-HR" sz="2000" dirty="0">
                <a:solidFill>
                  <a:srgbClr val="002060"/>
                </a:solidFill>
                <a:latin typeface="+mj-lt"/>
              </a:rPr>
              <a:t>- snimili DVD sa 8 drama. Naš zadatak bio je snimiti dramu o Michel Coluche ( francuski humorist, zaslužan za otvaranje javnih kuhinja ). Dramu snimio nastavnik češkog  jezika sa </a:t>
            </a:r>
            <a:r>
              <a:rPr lang="hr-HR" sz="2000" dirty="0" smtClean="0">
                <a:solidFill>
                  <a:srgbClr val="002060"/>
                </a:solidFill>
                <a:latin typeface="+mj-lt"/>
              </a:rPr>
              <a:t>učenicima.</a:t>
            </a:r>
            <a:r>
              <a:rPr lang="hr-HR" sz="2000" dirty="0">
                <a:solidFill>
                  <a:srgbClr val="002060"/>
                </a:solidFill>
                <a:latin typeface="+mj-lt"/>
              </a:rPr>
              <a:t/>
            </a:r>
            <a:br>
              <a:rPr lang="hr-HR" sz="2000" dirty="0">
                <a:solidFill>
                  <a:srgbClr val="002060"/>
                </a:solidFill>
                <a:latin typeface="+mj-lt"/>
              </a:rPr>
            </a:br>
            <a:r>
              <a:rPr lang="hr-HR" sz="2000" dirty="0">
                <a:solidFill>
                  <a:srgbClr val="002060"/>
                </a:solidFill>
                <a:latin typeface="+mj-lt"/>
              </a:rPr>
              <a:t>- napravili rječnik na osam jezika, svakodnevne riječi u upotrebi   ( škola, restoran, upoznavanje, .... )</a:t>
            </a:r>
            <a:br>
              <a:rPr lang="hr-HR" sz="2000" dirty="0">
                <a:solidFill>
                  <a:srgbClr val="002060"/>
                </a:solidFill>
                <a:latin typeface="+mj-lt"/>
              </a:rPr>
            </a:br>
            <a:r>
              <a:rPr lang="hr-HR" sz="2000" dirty="0">
                <a:solidFill>
                  <a:srgbClr val="002060"/>
                </a:solidFill>
                <a:latin typeface="+mj-lt"/>
              </a:rPr>
              <a:t>- memo igrica s pozitivnim raspoloženjima</a:t>
            </a:r>
            <a:br>
              <a:rPr lang="hr-HR" sz="2000" dirty="0">
                <a:solidFill>
                  <a:srgbClr val="002060"/>
                </a:solidFill>
                <a:latin typeface="+mj-lt"/>
              </a:rPr>
            </a:br>
            <a:r>
              <a:rPr lang="hr-HR" sz="2000" dirty="0">
                <a:solidFill>
                  <a:srgbClr val="002060"/>
                </a:solidFill>
                <a:latin typeface="+mj-lt"/>
              </a:rPr>
              <a:t>- snimili CD sa rođendanskim pjesmama na 8 </a:t>
            </a:r>
            <a:r>
              <a:rPr lang="hr-HR" sz="2000" dirty="0" smtClean="0">
                <a:solidFill>
                  <a:srgbClr val="002060"/>
                </a:solidFill>
                <a:latin typeface="+mj-lt"/>
              </a:rPr>
              <a:t>jezika</a:t>
            </a:r>
            <a:br>
              <a:rPr lang="hr-HR" sz="2000" dirty="0" smtClean="0">
                <a:solidFill>
                  <a:srgbClr val="002060"/>
                </a:solidFill>
                <a:latin typeface="+mj-lt"/>
              </a:rPr>
            </a:br>
            <a:endParaRPr lang="hr-HR" sz="2000" dirty="0">
              <a:solidFill>
                <a:srgbClr val="002060"/>
              </a:solidFill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sz="2000" dirty="0">
                <a:solidFill>
                  <a:srgbClr val="002060"/>
                </a:solidFill>
                <a:latin typeface="+mj-lt"/>
              </a:rPr>
              <a:t>Diseminacija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sz="2000" dirty="0">
                <a:solidFill>
                  <a:srgbClr val="002060"/>
                </a:solidFill>
                <a:latin typeface="+mj-lt"/>
              </a:rPr>
              <a:t>Evaluacija</a:t>
            </a:r>
          </a:p>
        </p:txBody>
      </p:sp>
    </p:spTree>
    <p:extLst>
      <p:ext uri="{BB962C8B-B14F-4D97-AF65-F5344CB8AC3E}">
        <p14:creationId xmlns:p14="http://schemas.microsoft.com/office/powerpoint/2010/main" val="3447247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20072" y="908720"/>
            <a:ext cx="3238128" cy="5328056"/>
          </a:xfrm>
        </p:spPr>
        <p:txBody>
          <a:bodyPr>
            <a:normAutofit fontScale="90000"/>
          </a:bodyPr>
          <a:lstStyle/>
          <a:p>
            <a:r>
              <a:rPr lang="hr-HR" sz="3600" dirty="0" smtClean="0">
                <a:solidFill>
                  <a:srgbClr val="002060"/>
                </a:solidFill>
              </a:rPr>
              <a:t>19. – 23. svibanj 2014.</a:t>
            </a:r>
            <a:br>
              <a:rPr lang="hr-HR" sz="3600" dirty="0" smtClean="0">
                <a:solidFill>
                  <a:srgbClr val="002060"/>
                </a:solidFill>
              </a:rPr>
            </a:br>
            <a:r>
              <a:rPr lang="hr-HR" sz="3600" dirty="0" smtClean="0">
                <a:solidFill>
                  <a:srgbClr val="002060"/>
                </a:solidFill>
              </a:rPr>
              <a:t>Hrvatska</a:t>
            </a:r>
            <a:br>
              <a:rPr lang="hr-HR" sz="3600" dirty="0" smtClean="0">
                <a:solidFill>
                  <a:srgbClr val="002060"/>
                </a:solidFill>
              </a:rPr>
            </a:br>
            <a:r>
              <a:rPr lang="hr-HR" sz="3600" dirty="0" smtClean="0">
                <a:solidFill>
                  <a:srgbClr val="002060"/>
                </a:solidFill>
              </a:rPr>
              <a:t>OŠ Podmurvice</a:t>
            </a:r>
            <a:br>
              <a:rPr lang="hr-HR" sz="3600" dirty="0" smtClean="0">
                <a:solidFill>
                  <a:srgbClr val="002060"/>
                </a:solidFill>
              </a:rPr>
            </a:br>
            <a:r>
              <a:rPr lang="hr-HR" sz="3600" dirty="0" smtClean="0">
                <a:solidFill>
                  <a:srgbClr val="002060"/>
                </a:solidFill>
              </a:rPr>
              <a:t>Rijeka</a:t>
            </a:r>
            <a:br>
              <a:rPr lang="hr-HR" sz="3600" dirty="0" smtClean="0">
                <a:solidFill>
                  <a:srgbClr val="002060"/>
                </a:solidFill>
              </a:rPr>
            </a:br>
            <a:r>
              <a:rPr lang="hr-HR" sz="3600" dirty="0" smtClean="0">
                <a:solidFill>
                  <a:srgbClr val="002060"/>
                </a:solidFill>
              </a:rPr>
              <a:t/>
            </a:r>
            <a:br>
              <a:rPr lang="hr-HR" sz="3600" dirty="0" smtClean="0">
                <a:solidFill>
                  <a:srgbClr val="002060"/>
                </a:solidFill>
              </a:rPr>
            </a:br>
            <a:r>
              <a:rPr lang="hr-HR" sz="2400" dirty="0" smtClean="0">
                <a:solidFill>
                  <a:srgbClr val="002060"/>
                </a:solidFill>
              </a:rPr>
              <a:t>( imali smo iskustva iz 7 zemalja koje smo obišli )</a:t>
            </a:r>
            <a:endParaRPr lang="hr-HR" sz="2400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0471" y="1191191"/>
            <a:ext cx="5760104" cy="43310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27301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296144"/>
          </a:xfrm>
        </p:spPr>
        <p:txBody>
          <a:bodyPr>
            <a:normAutofit/>
          </a:bodyPr>
          <a:lstStyle/>
          <a:p>
            <a:r>
              <a:rPr lang="hr-HR" sz="3200" dirty="0" smtClean="0">
                <a:solidFill>
                  <a:srgbClr val="002060"/>
                </a:solidFill>
              </a:rPr>
              <a:t>Francuska -  travanj 2014.</a:t>
            </a:r>
            <a:r>
              <a:rPr lang="hr-HR" sz="3200" dirty="0" smtClean="0"/>
              <a:t> </a:t>
            </a:r>
            <a:endParaRPr lang="hr-HR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85" y="2350265"/>
            <a:ext cx="4035829" cy="30258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585" y="2350265"/>
            <a:ext cx="4035829" cy="30258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1122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dirty="0" smtClean="0">
                <a:solidFill>
                  <a:srgbClr val="002060"/>
                </a:solidFill>
              </a:rPr>
              <a:t>Njemačka  -  studeni 2013.</a:t>
            </a:r>
            <a:endParaRPr lang="hr-HR" sz="3200" dirty="0">
              <a:solidFill>
                <a:srgbClr val="00206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8585" y="2350265"/>
            <a:ext cx="4035829" cy="30258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585" y="2350265"/>
            <a:ext cx="4035829" cy="30258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72504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dirty="0" smtClean="0">
                <a:solidFill>
                  <a:srgbClr val="002060"/>
                </a:solidFill>
              </a:rPr>
              <a:t>Španjolska – Tenerife  - rujan 2013.</a:t>
            </a:r>
            <a:endParaRPr lang="hr-HR" sz="3200" dirty="0">
              <a:solidFill>
                <a:srgbClr val="00206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85" y="2350265"/>
            <a:ext cx="4035829" cy="30258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585" y="2350265"/>
            <a:ext cx="4035829" cy="30258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93903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224136"/>
          </a:xfrm>
        </p:spPr>
        <p:txBody>
          <a:bodyPr>
            <a:normAutofit/>
          </a:bodyPr>
          <a:lstStyle/>
          <a:p>
            <a:r>
              <a:rPr lang="hr-HR" sz="3200" dirty="0" smtClean="0">
                <a:solidFill>
                  <a:srgbClr val="002060"/>
                </a:solidFill>
              </a:rPr>
              <a:t>Portugal - svibanj 2013.</a:t>
            </a:r>
            <a:endParaRPr lang="hr-HR" sz="3200" dirty="0">
              <a:solidFill>
                <a:srgbClr val="00206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52861"/>
            <a:ext cx="4038600" cy="30206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52861"/>
            <a:ext cx="4038600" cy="30206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35867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5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FFF00"/>
      </a:accent5>
      <a:accent6>
        <a:srgbClr val="05E0DB"/>
      </a:accent6>
      <a:hlink>
        <a:srgbClr val="0080FF"/>
      </a:hlink>
      <a:folHlink>
        <a:srgbClr val="5EAEFF"/>
      </a:folHlink>
    </a:clrScheme>
    <a:fontScheme name="Custom 2">
      <a:majorFont>
        <a:latin typeface="Lucida Calligraphy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1145</TotalTime>
  <Words>521</Words>
  <Application>Microsoft Office PowerPoint</Application>
  <PresentationFormat>On-screen Show (4:3)</PresentationFormat>
  <Paragraphs>89</Paragraphs>
  <Slides>31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Comenius u OŠ Podmurvice Rijeka</vt:lpstr>
      <vt:lpstr>PowerPoint Presentation</vt:lpstr>
      <vt:lpstr>Potpogram Comenius omogućava međunarodno                                         stručno usavršavanje učitelja, te suradnju i razmjenu iskustava učenja i poučavanja učenika i učitelja.</vt:lpstr>
      <vt:lpstr>PowerPoint Presentation</vt:lpstr>
      <vt:lpstr>19. – 23. svibanj 2014. Hrvatska OŠ Podmurvice Rijeka  ( imali smo iskustva iz 7 zemalja koje smo obišli )</vt:lpstr>
      <vt:lpstr>Francuska -  travanj 2014. </vt:lpstr>
      <vt:lpstr>Njemačka  -  studeni 2013.</vt:lpstr>
      <vt:lpstr>Španjolska – Tenerife  - rujan 2013.</vt:lpstr>
      <vt:lpstr>Portugal - svibanj 2013.</vt:lpstr>
      <vt:lpstr>Wales   -   veljača 2013.</vt:lpstr>
      <vt:lpstr>Turska  -   listopad 2012.</vt:lpstr>
      <vt:lpstr>Rumunjska – glavni koordinator projekta rujan 2012.</vt:lpstr>
      <vt:lpstr>PowerPoint Presentation</vt:lpstr>
      <vt:lpstr>Povratna informacija i odobrenje projekta  3. srpanj 2012.</vt:lpstr>
      <vt:lpstr>PowerPoint Presentation</vt:lpstr>
      <vt:lpstr>Kako smo dobili projekt, kontakt seminar</vt:lpstr>
      <vt:lpstr> Nismo mogli znati kamo sve to vodi, ali smo znali da kroz to moramo proći.   Betty Friedan     </vt:lpstr>
      <vt:lpstr>Matematica - Portugal</vt:lpstr>
      <vt:lpstr>Matematicas - Španjolska</vt:lpstr>
      <vt:lpstr>Matematika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IPA – integrirani predpristupni fond EU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Comenius u OŠ Podmurvice Rijeka</dc:title>
  <dc:creator>Aida</dc:creator>
  <cp:lastModifiedBy>Aida</cp:lastModifiedBy>
  <cp:revision>109</cp:revision>
  <dcterms:created xsi:type="dcterms:W3CDTF">2013-10-16T18:21:43Z</dcterms:created>
  <dcterms:modified xsi:type="dcterms:W3CDTF">2014-11-05T19:22:36Z</dcterms:modified>
</cp:coreProperties>
</file>